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9"/>
  </p:handoutMasterIdLst>
  <p:sldIdLst>
    <p:sldId id="256" r:id="rId2"/>
    <p:sldId id="280" r:id="rId3"/>
    <p:sldId id="281" r:id="rId4"/>
    <p:sldId id="282" r:id="rId5"/>
    <p:sldId id="283" r:id="rId6"/>
    <p:sldId id="257" r:id="rId7"/>
    <p:sldId id="276" r:id="rId8"/>
    <p:sldId id="277" r:id="rId9"/>
    <p:sldId id="258" r:id="rId10"/>
    <p:sldId id="259" r:id="rId11"/>
    <p:sldId id="260" r:id="rId12"/>
    <p:sldId id="261" r:id="rId13"/>
    <p:sldId id="262" r:id="rId14"/>
    <p:sldId id="263" r:id="rId15"/>
    <p:sldId id="278" r:id="rId16"/>
    <p:sldId id="264" r:id="rId17"/>
    <p:sldId id="279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4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3665-917F-496E-8E06-6CD528081A2C}" type="datetimeFigureOut">
              <a:rPr lang="en-US" smtClean="0"/>
              <a:t>3/26/2017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AEA6D-56DB-4A68-903A-8D0162E1F6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680CC5-F598-4EBE-BDA0-16ED4DFBC1F7}" type="datetimeFigureOut">
              <a:rPr lang="en-US" smtClean="0"/>
              <a:pPr/>
              <a:t>3/25/2017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229102-3869-4069-8B5C-EC2B3A4D9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153400" cy="592233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Many nitrogen-containing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(e.g., quinine)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bitter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but other nitrogen-containing (e.g.,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aspartame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are 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sweet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Even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simple structural change alter taste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D-Glucose is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sweet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but L-glucose has slightly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salty.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saccharin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very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sweet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N-methyl-saccharin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tasteless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391400" cy="6074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Selection of appropriate flavor depends on several factors: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A: Taste of drug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cocoa-flavored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masking bitter.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Fruit or citrus flavors sour or acid-tasting.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cinnamon, orange, raspberry, make preparations of salty drugs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7620000" cy="6553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B: The 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Children prefer sweet candy-like with fruity flavors.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Adults prefer less sweet with tart flavor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soybean and oils; carriers include water, ethanol, propylene glycol, glycerin, and emulsifiers.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Dry carriers include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maltodextrins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corn syrup, modified starches, gum, salt, sugars, and whey protein.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Flavors degrade by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light, temp, oxygen, water, enzymes</a:t>
            </a:r>
          </a:p>
          <a:p>
            <a:pPr marL="514350" indent="-5143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Artificial flavor: Any substance used to give flavor that is not derived from spice, fruit or fruit juice, vegetable or vegetable juice, herb, bark, bud, root, leaf eggs, dairy </a:t>
            </a: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Sweetening Pharmaceuticals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saccharin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excreted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unchanged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kidneys.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Cyclamate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metabolized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in GIT, and excreted by kidneys.</a:t>
            </a:r>
          </a:p>
          <a:p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Aspartame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breaks down to three basic components: amino acids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phenylalanine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aspartic acid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methanol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/>
              <a:t>are metabolized through regular pathways in the body.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7620000" cy="6074736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metabolism to phenylalanine.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of aspartame by persons with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phenylketonuria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(PKU) is discouraged.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diet foods and drinks must bear label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warning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not be consumed by such individuals.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cannot metabolize phenylalanine adequately, so they undergo an increase in the serum levels of the amino acid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hyperphenylalaninemia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 result 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mental retardation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can affect the fetus of a pregnant woman who has PKU.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arteficial</a:t>
            </a:r>
            <a:r>
              <a:rPr lang="en-US" dirty="0" smtClean="0"/>
              <a:t> </a:t>
            </a:r>
            <a:r>
              <a:rPr lang="en-US" dirty="0" err="1" smtClean="0"/>
              <a:t>sweetners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67584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/>
              <a:t>Acesulfame</a:t>
            </a:r>
            <a:r>
              <a:rPr lang="en-US" sz="2800" dirty="0" smtClean="0"/>
              <a:t> potassium, a non nutritive sweetener Structurally similar to saccharin, it is 130 times as sweet as sucrose and is excreted unchanged in urine.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Acesulfame</a:t>
            </a:r>
            <a:r>
              <a:rPr lang="en-US" sz="2800" b="1" dirty="0" smtClean="0">
                <a:solidFill>
                  <a:srgbClr val="0070C0"/>
                </a:solidFill>
              </a:rPr>
              <a:t> is more stable than aspartame at elevated temperatures </a:t>
            </a:r>
            <a:r>
              <a:rPr lang="en-US" dirty="0" smtClean="0"/>
              <a:t>use in candy, chewing gum, and instant coffee and tea.</a:t>
            </a:r>
          </a:p>
          <a:p>
            <a:endParaRPr lang="en-US" dirty="0" smtClean="0"/>
          </a:p>
          <a:p>
            <a:r>
              <a:rPr lang="en-US" dirty="0" err="1" smtClean="0"/>
              <a:t>Stevia</a:t>
            </a:r>
            <a:r>
              <a:rPr lang="en-US" dirty="0" smtClean="0"/>
              <a:t> powder30 times as sweet as </a:t>
            </a:r>
            <a:r>
              <a:rPr lang="en-US" dirty="0" err="1" smtClean="0"/>
              <a:t>sucrose.used</a:t>
            </a:r>
            <a:r>
              <a:rPr lang="en-US" dirty="0" smtClean="0"/>
              <a:t> in both hot and cold preparations.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Coloring Pharmaceuticals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9416"/>
            <a:ext cx="7696200" cy="49437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sulfur (yellow), riboflavin (yellow), cupric sulfate (blue), ferrous sulfate (bluish green), </a:t>
            </a:r>
            <a:r>
              <a:rPr lang="en-US" dirty="0" err="1" smtClean="0"/>
              <a:t>cyanocobalamin</a:t>
            </a:r>
            <a:r>
              <a:rPr lang="en-US" dirty="0" smtClean="0"/>
              <a:t> (red), and red mercuric iodide (vivid red).</a:t>
            </a:r>
          </a:p>
          <a:p>
            <a:r>
              <a:rPr lang="en-US" b="1" dirty="0" smtClean="0"/>
              <a:t>most pharmaceutical colorants in use synthetic, a few are natural mineral and plant 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ferric oxide mixed with zinc oxide to give calamine pink color.</a:t>
            </a:r>
          </a:p>
          <a:p>
            <a:r>
              <a:rPr lang="en-US" dirty="0" smtClean="0"/>
              <a:t>0.0005% to 0.001% FD&amp;C, D&amp;C, dyes or lake.</a:t>
            </a:r>
          </a:p>
          <a:p>
            <a:r>
              <a:rPr lang="en-US" b="1" dirty="0" smtClean="0"/>
              <a:t>30 to 60 </a:t>
            </a:r>
            <a:r>
              <a:rPr lang="en-US" b="1" dirty="0" err="1" smtClean="0"/>
              <a:t>coats:tablet</a:t>
            </a:r>
            <a:r>
              <a:rPr lang="en-US" b="1" dirty="0" smtClean="0"/>
              <a:t> dyes</a:t>
            </a:r>
            <a:r>
              <a:rPr lang="en-US" dirty="0" smtClean="0"/>
              <a:t>. With </a:t>
            </a:r>
            <a:r>
              <a:rPr lang="en-US" b="1" dirty="0" smtClean="0"/>
              <a:t>lakes, fewer </a:t>
            </a:r>
            <a:r>
              <a:rPr lang="en-US" dirty="0" smtClean="0"/>
              <a:t>color coats are used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ointments, suppositories, and ophthalmic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parenteral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products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assume the color of their ingredients and do not contain color additives.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PRESERVATIVES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391400" cy="5007936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Ophthalmic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injectable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preparations, sterilized by physical methods (autoclaving for 20 minutes at 15 lb pressure and 121°C, dry heat at 180°C for 1 hour, or bacterial filtration) during manufacture.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syrups, emulsions, suspensions, and some semisolid creams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protected by addition of antimicrobial preservative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hydroalcoholic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most alcoholic preparations not require addition of preservative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alcoholic content is sufficient to prevent microbial growth.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15% V/V alcohol will prevent microbial growth in acid media and 18% V/V in alkaline media.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elixirs, spirits, and tinctures, are self-sterilizing and do not require additional preservation.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09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Besides providing the mechanism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safe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convenient delivery of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accurate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dosage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dosage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needed for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additional reasons: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protect drug from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destructive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influences of atmospheric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oxygen or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humidity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(coated tablets, sealed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ampules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2- To protect the drug substance from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destructive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influence of gastric acid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oral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administration (enteric-coated tablets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mask bitter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salty, 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odor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drug substance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capsules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coated tablets, flavored syrups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provide liquid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preparations of drug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substances, either as dispersions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suspensions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or as clear preparations (solutions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Preservative Selection should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315200" cy="5236536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prevents growth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microorganisms. </a:t>
            </a: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Soluble in water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achieve adequate concentrations in aqueous phase.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Concentration of preservative does not affect safety of patient.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adequate stability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not reduced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decomposition during desired shelf life of preparation.</a:t>
            </a: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compatible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all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formulative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ingredients.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preservative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does not advers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ely affect container or closure.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/>
          </a:bodyPr>
          <a:lstStyle/>
          <a:p>
            <a:r>
              <a:rPr lang="en-US" dirty="0" smtClean="0"/>
              <a:t>General Preservative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236536"/>
          </a:xfrm>
        </p:spPr>
        <p:txBody>
          <a:bodyPr>
            <a:noAutofit/>
          </a:bodyPr>
          <a:lstStyle/>
          <a:p>
            <a:r>
              <a:rPr lang="en-US" sz="3200" dirty="0" smtClean="0"/>
              <a:t>intravenous preparations given in large volumes as blood </a:t>
            </a:r>
            <a:r>
              <a:rPr lang="en-US" sz="3200" dirty="0" err="1" smtClean="0"/>
              <a:t>replenishers</a:t>
            </a:r>
            <a:r>
              <a:rPr lang="en-US" sz="3200" dirty="0" smtClean="0"/>
              <a:t> or nutrients not contain </a:t>
            </a:r>
            <a:r>
              <a:rPr lang="en-US" sz="3200" dirty="0" err="1" smtClean="0"/>
              <a:t>bacteriostatic</a:t>
            </a:r>
            <a:r>
              <a:rPr lang="en-US" sz="3200" dirty="0" smtClean="0"/>
              <a:t> additives.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Microorganisms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molds, yeasts (acid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medium).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bacteria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favoring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slightly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alkaline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medium.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few microorganisms grow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below pH 3 or above pH 9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Aqueous preparations are within favorable pH range must be protected against microbial growth.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Preservative must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dissolve in sufficient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concentration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aqueous phase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preparation.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only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undissociated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fraction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preservative possesses preservative capability, because the ionized portion is incapable of penetrating the microorganism.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preservative selected must be largely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undissociated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 pH of the formulation prepared.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Acidic preservatives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benzoi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boric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sorbic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acids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undissociated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effective as the medium is made more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acid.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Conversely,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alkaline preservatives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less effective in acid or neutral media and more effective in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alkaline media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formula interfere with solubility or availability of preservative t, its chemical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misleading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because it may not be a true measure of the effective concentration.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7696200" cy="5236536"/>
          </a:xfrm>
        </p:spPr>
        <p:txBody>
          <a:bodyPr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tragacanth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attract and hold preservative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such as the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parabens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phenolic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rendering them unavailable for preservative function.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preservative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 not interact with container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such as a metal ointment tube or a plastic medication bottle, or closure, such as a rubber or plastic cap or liner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 of </a:t>
            </a:r>
            <a:r>
              <a:rPr lang="en-US" dirty="0" smtClean="0"/>
              <a:t>Action of preservatives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Modification of cell membrane permeability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Lysis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leakage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Irreversible coagulation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constituents (e.g., protein precipitation)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Inhibition of cellular metabolism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such as by interfering with enzyme systems or inhibition of cell wall synthesis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Oxidation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cellular constituents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Hydrolysis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Preservatives 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benzoic acid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0.1% to 0.2%).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sodium benzoate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0.1% to 0.2%)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alcohol (15% to 20%),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phenol (0.1% to 0.5%),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cresol (0.1% to 0.5%),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benzalkonium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chloride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0.002% to 0.01%)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combinations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methylparaben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propylparaben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(0.1% to 0.2)against fungus.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67600" cy="484632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Preservative in ophthalmic preparation 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must have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 degree of irritant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qualities, like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chlorobutanol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benzalkonium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chloride. 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7620000" cy="60747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rate controlled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drug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(controlled-release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tablets,   capsules,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suspensions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6- To provide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administration sites (ointments,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creams,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transdermal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patches,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ophthalmic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ear, and nasal preparations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7- To provide 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insertion of a drug into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body’s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orifices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(rectal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vaginal suppositories).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8-To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placement of drugs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directly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stream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body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tissues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injections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9-To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for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optimal drug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inhalation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therapy (inhalants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inhalation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aerosols)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</a:t>
            </a:r>
            <a:r>
              <a:rPr lang="en-US" dirty="0" err="1" smtClean="0"/>
              <a:t>concideration</a:t>
            </a:r>
            <a:r>
              <a:rPr lang="en-US" dirty="0" smtClean="0"/>
              <a:t> for dosage form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7924800" cy="4931736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drug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intended for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systemic use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administration is desired,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and/or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capsules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usually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drug used in emergency in patient with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injectable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form of medication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sickness, nausea, and vomiting, for which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tablets and skin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patches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used for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prevention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suppositories and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injections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treatment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age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patient plays 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role in dosage form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design: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infants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younger than 5 years of age,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pharmaceutical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preferred for oral administration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person with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difficulty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swallowing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tablet can use chewable tablets 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orodispersible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tablets that dissolve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mouth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about 10 to 15 seconds; this allows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take a tablet but actually swallow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liquid.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Capsules have been found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 more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easily swallowed than whole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tablets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If a capsule is moistened in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mouth before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swallowed, it becomes slippery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readily slides down the throat 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 teaspoonful of gelatin dessert,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liquid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candy, or syrup placed in the mouth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partially swallowed before placing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solid dosage form in the mouth aids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swallowing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Medications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intended for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elderly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commonly formulated into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oral liquids.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Excipients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flavors </a:t>
            </a:r>
            <a:r>
              <a:rPr lang="en-US" dirty="0" smtClean="0"/>
              <a:t>and </a:t>
            </a:r>
            <a:r>
              <a:rPr lang="en-US" b="1" dirty="0" smtClean="0"/>
              <a:t>sweeteners.</a:t>
            </a:r>
          </a:p>
          <a:p>
            <a:r>
              <a:rPr lang="en-US" b="1" dirty="0" smtClean="0"/>
              <a:t>Colorants</a:t>
            </a:r>
          </a:p>
          <a:p>
            <a:r>
              <a:rPr lang="en-US" b="1" dirty="0" smtClean="0"/>
              <a:t>Preservatives</a:t>
            </a:r>
          </a:p>
          <a:p>
            <a:r>
              <a:rPr lang="en-US" b="1" dirty="0" smtClean="0"/>
              <a:t>Antioxidant</a:t>
            </a:r>
            <a:r>
              <a:rPr lang="en-US" dirty="0" smtClean="0"/>
              <a:t>s</a:t>
            </a:r>
          </a:p>
          <a:p>
            <a:r>
              <a:rPr lang="en-US" b="1" dirty="0" smtClean="0"/>
              <a:t>chelating agents</a:t>
            </a:r>
          </a:p>
          <a:p>
            <a:r>
              <a:rPr lang="en-US" dirty="0" smtClean="0"/>
              <a:t>lubricants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543800" cy="5846136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 all salts are salty but their taste is function of both </a:t>
            </a:r>
            <a:r>
              <a:rPr lang="en-US" sz="35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US" sz="3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and anion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5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Salty tastes :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 and by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NaBr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ammonium give bitter and salty sensations.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potassium iodide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magnesium sulfate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epsom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salt) are predominantly bitter.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239000" cy="5693736"/>
          </a:xfrm>
        </p:spPr>
        <p:txBody>
          <a:bodyPr/>
          <a:lstStyle/>
          <a:p>
            <a:r>
              <a:rPr lang="en-US" sz="2800" b="1" dirty="0" smtClean="0"/>
              <a:t>In general, low-molecular-weight salts are salty, and high-molecular-weight salts are bitter.</a:t>
            </a:r>
          </a:p>
          <a:p>
            <a:endParaRPr lang="en-US" sz="2800" dirty="0" smtClean="0"/>
          </a:p>
          <a:p>
            <a:r>
              <a:rPr lang="en-US" sz="2800" b="1" dirty="0" smtClean="0"/>
              <a:t>With organic compounds, increase number of hydroxyl groups (—OH) increase the sweetness of the compound</a:t>
            </a:r>
            <a:r>
              <a:rPr lang="en-US" sz="2800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Flavoring Pharmaceuticals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9416"/>
            <a:ext cx="7848600" cy="484632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Added to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mask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taste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Chewable tablets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such as antacid and vitamin products, usually are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sweetened and flavored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improve acceptance.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Organic compounds: Increase number of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hydroxyl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groups (-OH)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sweetness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compound. 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Sucrose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OH), sweeter than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glycerin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(3-OH)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general: organic esters, alcohols,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pleasant to the taste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volatile, affect odor and flavor of preparations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3871</TotalTime>
  <Words>1593</Words>
  <Application>Microsoft Office PowerPoint</Application>
  <PresentationFormat>On-screen Show (4:3)</PresentationFormat>
  <Paragraphs>128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Chapter 4</vt:lpstr>
      <vt:lpstr>Slide 2</vt:lpstr>
      <vt:lpstr>Slide 3</vt:lpstr>
      <vt:lpstr>General concideration for dosage form design</vt:lpstr>
      <vt:lpstr>Slide 5</vt:lpstr>
      <vt:lpstr>Excipients</vt:lpstr>
      <vt:lpstr>Slide 7</vt:lpstr>
      <vt:lpstr>Slide 8</vt:lpstr>
      <vt:lpstr>Flavoring Pharmaceuticals</vt:lpstr>
      <vt:lpstr>Slide 10</vt:lpstr>
      <vt:lpstr>Slide 11</vt:lpstr>
      <vt:lpstr>Slide 12</vt:lpstr>
      <vt:lpstr>Sweetening Pharmaceuticals</vt:lpstr>
      <vt:lpstr>Slide 14</vt:lpstr>
      <vt:lpstr>Other arteficial sweetners</vt:lpstr>
      <vt:lpstr>Coloring Pharmaceuticals</vt:lpstr>
      <vt:lpstr>Slide 17</vt:lpstr>
      <vt:lpstr>PRESERVATIVES</vt:lpstr>
      <vt:lpstr>Slide 19</vt:lpstr>
      <vt:lpstr>Preservative Selection should </vt:lpstr>
      <vt:lpstr>General Preservative Considerations</vt:lpstr>
      <vt:lpstr>Slide 22</vt:lpstr>
      <vt:lpstr>Slide 23</vt:lpstr>
      <vt:lpstr>Slide 24</vt:lpstr>
      <vt:lpstr>Mode of Action of preservatives</vt:lpstr>
      <vt:lpstr>Preservatives concentrations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EXCIPIENTS</dc:title>
  <dc:creator>User</dc:creator>
  <cp:lastModifiedBy>acer</cp:lastModifiedBy>
  <cp:revision>146</cp:revision>
  <dcterms:created xsi:type="dcterms:W3CDTF">2012-05-08T18:38:38Z</dcterms:created>
  <dcterms:modified xsi:type="dcterms:W3CDTF">2017-03-27T19:39:48Z</dcterms:modified>
</cp:coreProperties>
</file>