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32" r:id="rId2"/>
    <p:sldId id="403" r:id="rId3"/>
    <p:sldId id="398" r:id="rId4"/>
    <p:sldId id="401" r:id="rId5"/>
    <p:sldId id="363" r:id="rId6"/>
    <p:sldId id="364" r:id="rId7"/>
    <p:sldId id="404" r:id="rId8"/>
    <p:sldId id="259" r:id="rId9"/>
    <p:sldId id="383" r:id="rId10"/>
    <p:sldId id="258" r:id="rId11"/>
    <p:sldId id="290" r:id="rId12"/>
    <p:sldId id="260" r:id="rId13"/>
    <p:sldId id="405" r:id="rId14"/>
    <p:sldId id="261" r:id="rId15"/>
    <p:sldId id="366" r:id="rId16"/>
    <p:sldId id="399" r:id="rId17"/>
    <p:sldId id="367" r:id="rId18"/>
    <p:sldId id="368" r:id="rId19"/>
    <p:sldId id="369" r:id="rId20"/>
    <p:sldId id="370" r:id="rId21"/>
    <p:sldId id="371" r:id="rId22"/>
    <p:sldId id="262" r:id="rId23"/>
    <p:sldId id="384" r:id="rId24"/>
    <p:sldId id="347" r:id="rId25"/>
    <p:sldId id="373" r:id="rId26"/>
    <p:sldId id="359" r:id="rId27"/>
    <p:sldId id="324" r:id="rId28"/>
    <p:sldId id="294" r:id="rId29"/>
    <p:sldId id="346" r:id="rId30"/>
    <p:sldId id="298" r:id="rId31"/>
    <p:sldId id="372" r:id="rId32"/>
    <p:sldId id="374" r:id="rId33"/>
    <p:sldId id="295" r:id="rId34"/>
    <p:sldId id="355" r:id="rId35"/>
    <p:sldId id="410" r:id="rId36"/>
    <p:sldId id="431" r:id="rId37"/>
    <p:sldId id="301" r:id="rId38"/>
    <p:sldId id="380" r:id="rId39"/>
    <p:sldId id="411" r:id="rId40"/>
    <p:sldId id="296" r:id="rId41"/>
    <p:sldId id="425" r:id="rId42"/>
    <p:sldId id="434" r:id="rId43"/>
    <p:sldId id="430" r:id="rId44"/>
    <p:sldId id="266" r:id="rId45"/>
    <p:sldId id="267" r:id="rId46"/>
    <p:sldId id="433" r:id="rId47"/>
    <p:sldId id="268" r:id="rId48"/>
    <p:sldId id="413" r:id="rId49"/>
    <p:sldId id="414" r:id="rId50"/>
    <p:sldId id="386" r:id="rId51"/>
    <p:sldId id="327" r:id="rId52"/>
    <p:sldId id="330" r:id="rId53"/>
    <p:sldId id="269" r:id="rId54"/>
    <p:sldId id="270" r:id="rId55"/>
    <p:sldId id="340" r:id="rId56"/>
    <p:sldId id="343" r:id="rId57"/>
    <p:sldId id="344" r:id="rId58"/>
    <p:sldId id="415" r:id="rId59"/>
    <p:sldId id="345" r:id="rId60"/>
    <p:sldId id="339" r:id="rId61"/>
    <p:sldId id="336" r:id="rId62"/>
    <p:sldId id="335" r:id="rId63"/>
    <p:sldId id="308" r:id="rId64"/>
    <p:sldId id="310" r:id="rId65"/>
    <p:sldId id="311" r:id="rId66"/>
    <p:sldId id="312" r:id="rId67"/>
    <p:sldId id="273" r:id="rId68"/>
    <p:sldId id="274" r:id="rId69"/>
    <p:sldId id="314" r:id="rId70"/>
    <p:sldId id="416" r:id="rId71"/>
    <p:sldId id="417" r:id="rId72"/>
    <p:sldId id="275" r:id="rId73"/>
    <p:sldId id="276" r:id="rId74"/>
    <p:sldId id="419" r:id="rId75"/>
    <p:sldId id="394" r:id="rId76"/>
    <p:sldId id="388" r:id="rId77"/>
    <p:sldId id="392" r:id="rId78"/>
    <p:sldId id="356" r:id="rId79"/>
    <p:sldId id="421" r:id="rId80"/>
    <p:sldId id="422" r:id="rId81"/>
    <p:sldId id="423" r:id="rId82"/>
    <p:sldId id="418" r:id="rId83"/>
    <p:sldId id="424" r:id="rId84"/>
    <p:sldId id="428" r:id="rId85"/>
    <p:sldId id="426" r:id="rId86"/>
    <p:sldId id="429" r:id="rId87"/>
    <p:sldId id="427" r:id="rId88"/>
    <p:sldId id="358" r:id="rId89"/>
    <p:sldId id="420" r:id="rId90"/>
    <p:sldId id="277" r:id="rId91"/>
    <p:sldId id="397"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CC3399"/>
    <a:srgbClr val="FFFFFF"/>
    <a:srgbClr val="922E71"/>
    <a:srgbClr val="990033"/>
    <a:srgbClr val="FFDDDD"/>
    <a:srgbClr val="FFCCFF"/>
    <a:srgbClr val="870000"/>
    <a:srgbClr val="000000"/>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4660"/>
  </p:normalViewPr>
  <p:slideViewPr>
    <p:cSldViewPr snapToGrid="0">
      <p:cViewPr varScale="1">
        <p:scale>
          <a:sx n="61" d="100"/>
          <a:sy n="61" d="100"/>
        </p:scale>
        <p:origin x="100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74D59-64EC-0774-9588-2D6FAB2519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C5D8DB-4660-E3AC-5885-5D3D19AED1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2BD0A6A-EFEF-5B79-C2C0-A4A17EECBA47}"/>
              </a:ext>
            </a:extLst>
          </p:cNvPr>
          <p:cNvSpPr>
            <a:spLocks noGrp="1"/>
          </p:cNvSpPr>
          <p:nvPr>
            <p:ph type="dt" sz="half" idx="10"/>
          </p:nvPr>
        </p:nvSpPr>
        <p:spPr/>
        <p:txBody>
          <a:bodyPr/>
          <a:lstStyle/>
          <a:p>
            <a:fld id="{ECEE038F-872D-4824-80D7-693821FA0E95}" type="datetimeFigureOut">
              <a:rPr lang="en-US" smtClean="0"/>
              <a:t>10/27/2025</a:t>
            </a:fld>
            <a:endParaRPr lang="en-US"/>
          </a:p>
        </p:txBody>
      </p:sp>
      <p:sp>
        <p:nvSpPr>
          <p:cNvPr id="5" name="Footer Placeholder 4">
            <a:extLst>
              <a:ext uri="{FF2B5EF4-FFF2-40B4-BE49-F238E27FC236}">
                <a16:creationId xmlns:a16="http://schemas.microsoft.com/office/drawing/2014/main" id="{A8CC32E2-9A6C-95BA-4E62-48B53CD283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08F63-7F67-B9D5-E767-8ACFBA40E94D}"/>
              </a:ext>
            </a:extLst>
          </p:cNvPr>
          <p:cNvSpPr>
            <a:spLocks noGrp="1"/>
          </p:cNvSpPr>
          <p:nvPr>
            <p:ph type="sldNum" sz="quarter" idx="12"/>
          </p:nvPr>
        </p:nvSpPr>
        <p:spPr/>
        <p:txBody>
          <a:bodyPr/>
          <a:lstStyle/>
          <a:p>
            <a:fld id="{1BAC25D5-3ABC-4C35-925B-FE71EA161897}" type="slidenum">
              <a:rPr lang="en-US" smtClean="0"/>
              <a:t>‹#›</a:t>
            </a:fld>
            <a:endParaRPr lang="en-US"/>
          </a:p>
        </p:txBody>
      </p:sp>
    </p:spTree>
    <p:extLst>
      <p:ext uri="{BB962C8B-B14F-4D97-AF65-F5344CB8AC3E}">
        <p14:creationId xmlns:p14="http://schemas.microsoft.com/office/powerpoint/2010/main" val="1563023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5D2B7-32CF-98DA-ADE3-2E0940DE69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732320-83C5-B4A8-D17E-D149DB91F1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CC32C-9850-6016-4A59-5867857FDCF6}"/>
              </a:ext>
            </a:extLst>
          </p:cNvPr>
          <p:cNvSpPr>
            <a:spLocks noGrp="1"/>
          </p:cNvSpPr>
          <p:nvPr>
            <p:ph type="dt" sz="half" idx="10"/>
          </p:nvPr>
        </p:nvSpPr>
        <p:spPr/>
        <p:txBody>
          <a:bodyPr/>
          <a:lstStyle/>
          <a:p>
            <a:fld id="{ECEE038F-872D-4824-80D7-693821FA0E95}" type="datetimeFigureOut">
              <a:rPr lang="en-US" smtClean="0"/>
              <a:t>10/27/2025</a:t>
            </a:fld>
            <a:endParaRPr lang="en-US"/>
          </a:p>
        </p:txBody>
      </p:sp>
      <p:sp>
        <p:nvSpPr>
          <p:cNvPr id="5" name="Footer Placeholder 4">
            <a:extLst>
              <a:ext uri="{FF2B5EF4-FFF2-40B4-BE49-F238E27FC236}">
                <a16:creationId xmlns:a16="http://schemas.microsoft.com/office/drawing/2014/main" id="{4081769D-ED79-416F-C268-7447F575DC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7B65A-7011-83C2-7C46-790AFBD1D3E0}"/>
              </a:ext>
            </a:extLst>
          </p:cNvPr>
          <p:cNvSpPr>
            <a:spLocks noGrp="1"/>
          </p:cNvSpPr>
          <p:nvPr>
            <p:ph type="sldNum" sz="quarter" idx="12"/>
          </p:nvPr>
        </p:nvSpPr>
        <p:spPr/>
        <p:txBody>
          <a:bodyPr/>
          <a:lstStyle/>
          <a:p>
            <a:fld id="{1BAC25D5-3ABC-4C35-925B-FE71EA161897}" type="slidenum">
              <a:rPr lang="en-US" smtClean="0"/>
              <a:t>‹#›</a:t>
            </a:fld>
            <a:endParaRPr lang="en-US"/>
          </a:p>
        </p:txBody>
      </p:sp>
    </p:spTree>
    <p:extLst>
      <p:ext uri="{BB962C8B-B14F-4D97-AF65-F5344CB8AC3E}">
        <p14:creationId xmlns:p14="http://schemas.microsoft.com/office/powerpoint/2010/main" val="3264496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49ECBF-B9BF-A7E1-0B97-BEC0425514D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844E9E-EB2B-DA30-BC2D-9ED74E490C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785DE-7C3E-737F-4A85-21B88D06A691}"/>
              </a:ext>
            </a:extLst>
          </p:cNvPr>
          <p:cNvSpPr>
            <a:spLocks noGrp="1"/>
          </p:cNvSpPr>
          <p:nvPr>
            <p:ph type="dt" sz="half" idx="10"/>
          </p:nvPr>
        </p:nvSpPr>
        <p:spPr/>
        <p:txBody>
          <a:bodyPr/>
          <a:lstStyle/>
          <a:p>
            <a:fld id="{ECEE038F-872D-4824-80D7-693821FA0E95}" type="datetimeFigureOut">
              <a:rPr lang="en-US" smtClean="0"/>
              <a:t>10/27/2025</a:t>
            </a:fld>
            <a:endParaRPr lang="en-US"/>
          </a:p>
        </p:txBody>
      </p:sp>
      <p:sp>
        <p:nvSpPr>
          <p:cNvPr id="5" name="Footer Placeholder 4">
            <a:extLst>
              <a:ext uri="{FF2B5EF4-FFF2-40B4-BE49-F238E27FC236}">
                <a16:creationId xmlns:a16="http://schemas.microsoft.com/office/drawing/2014/main" id="{AC623615-6A21-4C66-51F7-3340F7F885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1B9A4-DA90-BD96-4723-A93FE29F67C9}"/>
              </a:ext>
            </a:extLst>
          </p:cNvPr>
          <p:cNvSpPr>
            <a:spLocks noGrp="1"/>
          </p:cNvSpPr>
          <p:nvPr>
            <p:ph type="sldNum" sz="quarter" idx="12"/>
          </p:nvPr>
        </p:nvSpPr>
        <p:spPr/>
        <p:txBody>
          <a:bodyPr/>
          <a:lstStyle/>
          <a:p>
            <a:fld id="{1BAC25D5-3ABC-4C35-925B-FE71EA161897}" type="slidenum">
              <a:rPr lang="en-US" smtClean="0"/>
              <a:t>‹#›</a:t>
            </a:fld>
            <a:endParaRPr lang="en-US"/>
          </a:p>
        </p:txBody>
      </p:sp>
    </p:spTree>
    <p:extLst>
      <p:ext uri="{BB962C8B-B14F-4D97-AF65-F5344CB8AC3E}">
        <p14:creationId xmlns:p14="http://schemas.microsoft.com/office/powerpoint/2010/main" val="537492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264C2-4DEF-D505-07A4-2416469525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0F8C4D-4BD8-4F61-314C-E63EBEFC72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F83D0F-05AD-184F-A0B6-DD4E1E2D930F}"/>
              </a:ext>
            </a:extLst>
          </p:cNvPr>
          <p:cNvSpPr>
            <a:spLocks noGrp="1"/>
          </p:cNvSpPr>
          <p:nvPr>
            <p:ph type="dt" sz="half" idx="10"/>
          </p:nvPr>
        </p:nvSpPr>
        <p:spPr/>
        <p:txBody>
          <a:bodyPr/>
          <a:lstStyle/>
          <a:p>
            <a:fld id="{ECEE038F-872D-4824-80D7-693821FA0E95}" type="datetimeFigureOut">
              <a:rPr lang="en-US" smtClean="0"/>
              <a:t>10/27/2025</a:t>
            </a:fld>
            <a:endParaRPr lang="en-US"/>
          </a:p>
        </p:txBody>
      </p:sp>
      <p:sp>
        <p:nvSpPr>
          <p:cNvPr id="5" name="Footer Placeholder 4">
            <a:extLst>
              <a:ext uri="{FF2B5EF4-FFF2-40B4-BE49-F238E27FC236}">
                <a16:creationId xmlns:a16="http://schemas.microsoft.com/office/drawing/2014/main" id="{8A1AA44B-7E39-9D59-BAB8-0BBCF08A6C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E0B873-B5D9-95CA-BE80-6AB11D82B77E}"/>
              </a:ext>
            </a:extLst>
          </p:cNvPr>
          <p:cNvSpPr>
            <a:spLocks noGrp="1"/>
          </p:cNvSpPr>
          <p:nvPr>
            <p:ph type="sldNum" sz="quarter" idx="12"/>
          </p:nvPr>
        </p:nvSpPr>
        <p:spPr/>
        <p:txBody>
          <a:bodyPr/>
          <a:lstStyle/>
          <a:p>
            <a:fld id="{1BAC25D5-3ABC-4C35-925B-FE71EA161897}" type="slidenum">
              <a:rPr lang="en-US" smtClean="0"/>
              <a:t>‹#›</a:t>
            </a:fld>
            <a:endParaRPr lang="en-US"/>
          </a:p>
        </p:txBody>
      </p:sp>
    </p:spTree>
    <p:extLst>
      <p:ext uri="{BB962C8B-B14F-4D97-AF65-F5344CB8AC3E}">
        <p14:creationId xmlns:p14="http://schemas.microsoft.com/office/powerpoint/2010/main" val="3248862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056AD-B3AC-45B3-95C9-7500F7F7D8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67F7F9-7967-9EA3-9EEB-8D55CE8FCD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00AF00-222A-6553-F282-939B337CC983}"/>
              </a:ext>
            </a:extLst>
          </p:cNvPr>
          <p:cNvSpPr>
            <a:spLocks noGrp="1"/>
          </p:cNvSpPr>
          <p:nvPr>
            <p:ph type="dt" sz="half" idx="10"/>
          </p:nvPr>
        </p:nvSpPr>
        <p:spPr/>
        <p:txBody>
          <a:bodyPr/>
          <a:lstStyle/>
          <a:p>
            <a:fld id="{ECEE038F-872D-4824-80D7-693821FA0E95}" type="datetimeFigureOut">
              <a:rPr lang="en-US" smtClean="0"/>
              <a:t>10/27/2025</a:t>
            </a:fld>
            <a:endParaRPr lang="en-US"/>
          </a:p>
        </p:txBody>
      </p:sp>
      <p:sp>
        <p:nvSpPr>
          <p:cNvPr id="5" name="Footer Placeholder 4">
            <a:extLst>
              <a:ext uri="{FF2B5EF4-FFF2-40B4-BE49-F238E27FC236}">
                <a16:creationId xmlns:a16="http://schemas.microsoft.com/office/drawing/2014/main" id="{811300B1-78C4-039B-E8F5-387CCA89D5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011AAF-FD99-68F1-F67A-CFFF6F644649}"/>
              </a:ext>
            </a:extLst>
          </p:cNvPr>
          <p:cNvSpPr>
            <a:spLocks noGrp="1"/>
          </p:cNvSpPr>
          <p:nvPr>
            <p:ph type="sldNum" sz="quarter" idx="12"/>
          </p:nvPr>
        </p:nvSpPr>
        <p:spPr/>
        <p:txBody>
          <a:bodyPr/>
          <a:lstStyle/>
          <a:p>
            <a:fld id="{1BAC25D5-3ABC-4C35-925B-FE71EA161897}" type="slidenum">
              <a:rPr lang="en-US" smtClean="0"/>
              <a:t>‹#›</a:t>
            </a:fld>
            <a:endParaRPr lang="en-US"/>
          </a:p>
        </p:txBody>
      </p:sp>
    </p:spTree>
    <p:extLst>
      <p:ext uri="{BB962C8B-B14F-4D97-AF65-F5344CB8AC3E}">
        <p14:creationId xmlns:p14="http://schemas.microsoft.com/office/powerpoint/2010/main" val="762269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3375B-2395-DADB-F7DC-01B7AAFB78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8F7BD2-58A3-0142-4A44-B1E9D50D95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D0D991-FAF5-2CA1-F631-27662C6145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FC9C939-4A58-2F21-1C67-C64FA9DDA9B0}"/>
              </a:ext>
            </a:extLst>
          </p:cNvPr>
          <p:cNvSpPr>
            <a:spLocks noGrp="1"/>
          </p:cNvSpPr>
          <p:nvPr>
            <p:ph type="dt" sz="half" idx="10"/>
          </p:nvPr>
        </p:nvSpPr>
        <p:spPr/>
        <p:txBody>
          <a:bodyPr/>
          <a:lstStyle/>
          <a:p>
            <a:fld id="{ECEE038F-872D-4824-80D7-693821FA0E95}" type="datetimeFigureOut">
              <a:rPr lang="en-US" smtClean="0"/>
              <a:t>10/27/2025</a:t>
            </a:fld>
            <a:endParaRPr lang="en-US"/>
          </a:p>
        </p:txBody>
      </p:sp>
      <p:sp>
        <p:nvSpPr>
          <p:cNvPr id="6" name="Footer Placeholder 5">
            <a:extLst>
              <a:ext uri="{FF2B5EF4-FFF2-40B4-BE49-F238E27FC236}">
                <a16:creationId xmlns:a16="http://schemas.microsoft.com/office/drawing/2014/main" id="{FAA0BE32-2C11-A645-D5DC-5EA4294529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3B0AAD-8CF3-F59B-3DCC-A55D27D64250}"/>
              </a:ext>
            </a:extLst>
          </p:cNvPr>
          <p:cNvSpPr>
            <a:spLocks noGrp="1"/>
          </p:cNvSpPr>
          <p:nvPr>
            <p:ph type="sldNum" sz="quarter" idx="12"/>
          </p:nvPr>
        </p:nvSpPr>
        <p:spPr/>
        <p:txBody>
          <a:bodyPr/>
          <a:lstStyle/>
          <a:p>
            <a:fld id="{1BAC25D5-3ABC-4C35-925B-FE71EA161897}" type="slidenum">
              <a:rPr lang="en-US" smtClean="0"/>
              <a:t>‹#›</a:t>
            </a:fld>
            <a:endParaRPr lang="en-US"/>
          </a:p>
        </p:txBody>
      </p:sp>
    </p:spTree>
    <p:extLst>
      <p:ext uri="{BB962C8B-B14F-4D97-AF65-F5344CB8AC3E}">
        <p14:creationId xmlns:p14="http://schemas.microsoft.com/office/powerpoint/2010/main" val="788237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D5B5E-6DF5-C3BC-BD41-BC111DCB03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F71BAB-A484-B448-0DAA-9199B38CC0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4C2085-E581-04C2-3D52-CD8E9D2456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C597AF-9F89-5674-6C49-A1235FC453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2D2BED-6AFF-824A-BC8B-9BD7B4E039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9C299C-723A-F7BC-E8A4-10E063D240AE}"/>
              </a:ext>
            </a:extLst>
          </p:cNvPr>
          <p:cNvSpPr>
            <a:spLocks noGrp="1"/>
          </p:cNvSpPr>
          <p:nvPr>
            <p:ph type="dt" sz="half" idx="10"/>
          </p:nvPr>
        </p:nvSpPr>
        <p:spPr/>
        <p:txBody>
          <a:bodyPr/>
          <a:lstStyle/>
          <a:p>
            <a:fld id="{ECEE038F-872D-4824-80D7-693821FA0E95}" type="datetimeFigureOut">
              <a:rPr lang="en-US" smtClean="0"/>
              <a:t>10/27/2025</a:t>
            </a:fld>
            <a:endParaRPr lang="en-US"/>
          </a:p>
        </p:txBody>
      </p:sp>
      <p:sp>
        <p:nvSpPr>
          <p:cNvPr id="8" name="Footer Placeholder 7">
            <a:extLst>
              <a:ext uri="{FF2B5EF4-FFF2-40B4-BE49-F238E27FC236}">
                <a16:creationId xmlns:a16="http://schemas.microsoft.com/office/drawing/2014/main" id="{04FFCE90-E99B-C9DE-46E6-DFC689B6C0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5E2E1C-E7A5-5350-03D5-17724B6A2920}"/>
              </a:ext>
            </a:extLst>
          </p:cNvPr>
          <p:cNvSpPr>
            <a:spLocks noGrp="1"/>
          </p:cNvSpPr>
          <p:nvPr>
            <p:ph type="sldNum" sz="quarter" idx="12"/>
          </p:nvPr>
        </p:nvSpPr>
        <p:spPr/>
        <p:txBody>
          <a:bodyPr/>
          <a:lstStyle/>
          <a:p>
            <a:fld id="{1BAC25D5-3ABC-4C35-925B-FE71EA161897}" type="slidenum">
              <a:rPr lang="en-US" smtClean="0"/>
              <a:t>‹#›</a:t>
            </a:fld>
            <a:endParaRPr lang="en-US"/>
          </a:p>
        </p:txBody>
      </p:sp>
    </p:spTree>
    <p:extLst>
      <p:ext uri="{BB962C8B-B14F-4D97-AF65-F5344CB8AC3E}">
        <p14:creationId xmlns:p14="http://schemas.microsoft.com/office/powerpoint/2010/main" val="3732747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C52BC-2C1D-AA60-2EC3-7FC2575D2B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952629-1F67-71ED-E55C-24225CDD0EC2}"/>
              </a:ext>
            </a:extLst>
          </p:cNvPr>
          <p:cNvSpPr>
            <a:spLocks noGrp="1"/>
          </p:cNvSpPr>
          <p:nvPr>
            <p:ph type="dt" sz="half" idx="10"/>
          </p:nvPr>
        </p:nvSpPr>
        <p:spPr/>
        <p:txBody>
          <a:bodyPr/>
          <a:lstStyle/>
          <a:p>
            <a:fld id="{ECEE038F-872D-4824-80D7-693821FA0E95}" type="datetimeFigureOut">
              <a:rPr lang="en-US" smtClean="0"/>
              <a:t>10/27/2025</a:t>
            </a:fld>
            <a:endParaRPr lang="en-US"/>
          </a:p>
        </p:txBody>
      </p:sp>
      <p:sp>
        <p:nvSpPr>
          <p:cNvPr id="4" name="Footer Placeholder 3">
            <a:extLst>
              <a:ext uri="{FF2B5EF4-FFF2-40B4-BE49-F238E27FC236}">
                <a16:creationId xmlns:a16="http://schemas.microsoft.com/office/drawing/2014/main" id="{730CD519-3980-8330-C677-25C5C948059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FCF118-AF1F-E641-CB80-EDF9993692B8}"/>
              </a:ext>
            </a:extLst>
          </p:cNvPr>
          <p:cNvSpPr>
            <a:spLocks noGrp="1"/>
          </p:cNvSpPr>
          <p:nvPr>
            <p:ph type="sldNum" sz="quarter" idx="12"/>
          </p:nvPr>
        </p:nvSpPr>
        <p:spPr/>
        <p:txBody>
          <a:bodyPr/>
          <a:lstStyle/>
          <a:p>
            <a:fld id="{1BAC25D5-3ABC-4C35-925B-FE71EA161897}" type="slidenum">
              <a:rPr lang="en-US" smtClean="0"/>
              <a:t>‹#›</a:t>
            </a:fld>
            <a:endParaRPr lang="en-US"/>
          </a:p>
        </p:txBody>
      </p:sp>
    </p:spTree>
    <p:extLst>
      <p:ext uri="{BB962C8B-B14F-4D97-AF65-F5344CB8AC3E}">
        <p14:creationId xmlns:p14="http://schemas.microsoft.com/office/powerpoint/2010/main" val="1463994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7955D8-171A-556C-1F84-4C02ADA1AC84}"/>
              </a:ext>
            </a:extLst>
          </p:cNvPr>
          <p:cNvSpPr>
            <a:spLocks noGrp="1"/>
          </p:cNvSpPr>
          <p:nvPr>
            <p:ph type="dt" sz="half" idx="10"/>
          </p:nvPr>
        </p:nvSpPr>
        <p:spPr/>
        <p:txBody>
          <a:bodyPr/>
          <a:lstStyle/>
          <a:p>
            <a:fld id="{ECEE038F-872D-4824-80D7-693821FA0E95}" type="datetimeFigureOut">
              <a:rPr lang="en-US" smtClean="0"/>
              <a:t>10/27/2025</a:t>
            </a:fld>
            <a:endParaRPr lang="en-US"/>
          </a:p>
        </p:txBody>
      </p:sp>
      <p:sp>
        <p:nvSpPr>
          <p:cNvPr id="3" name="Footer Placeholder 2">
            <a:extLst>
              <a:ext uri="{FF2B5EF4-FFF2-40B4-BE49-F238E27FC236}">
                <a16:creationId xmlns:a16="http://schemas.microsoft.com/office/drawing/2014/main" id="{B27B18A8-B132-2AEC-7008-23770C6BD4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4AF033-E18F-6A65-458E-2CF91C49D884}"/>
              </a:ext>
            </a:extLst>
          </p:cNvPr>
          <p:cNvSpPr>
            <a:spLocks noGrp="1"/>
          </p:cNvSpPr>
          <p:nvPr>
            <p:ph type="sldNum" sz="quarter" idx="12"/>
          </p:nvPr>
        </p:nvSpPr>
        <p:spPr/>
        <p:txBody>
          <a:bodyPr/>
          <a:lstStyle/>
          <a:p>
            <a:fld id="{1BAC25D5-3ABC-4C35-925B-FE71EA161897}" type="slidenum">
              <a:rPr lang="en-US" smtClean="0"/>
              <a:t>‹#›</a:t>
            </a:fld>
            <a:endParaRPr lang="en-US"/>
          </a:p>
        </p:txBody>
      </p:sp>
    </p:spTree>
    <p:extLst>
      <p:ext uri="{BB962C8B-B14F-4D97-AF65-F5344CB8AC3E}">
        <p14:creationId xmlns:p14="http://schemas.microsoft.com/office/powerpoint/2010/main" val="3509365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BA0C3-E4A7-714D-33AB-7166FC7675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8CD08C-EA6E-8975-9ACD-02F2E883B0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E95E84-DDA3-841E-BC5E-182AF4849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CF505E-54BD-9CD4-787D-EA055CC3A5D8}"/>
              </a:ext>
            </a:extLst>
          </p:cNvPr>
          <p:cNvSpPr>
            <a:spLocks noGrp="1"/>
          </p:cNvSpPr>
          <p:nvPr>
            <p:ph type="dt" sz="half" idx="10"/>
          </p:nvPr>
        </p:nvSpPr>
        <p:spPr/>
        <p:txBody>
          <a:bodyPr/>
          <a:lstStyle/>
          <a:p>
            <a:fld id="{ECEE038F-872D-4824-80D7-693821FA0E95}" type="datetimeFigureOut">
              <a:rPr lang="en-US" smtClean="0"/>
              <a:t>10/27/2025</a:t>
            </a:fld>
            <a:endParaRPr lang="en-US"/>
          </a:p>
        </p:txBody>
      </p:sp>
      <p:sp>
        <p:nvSpPr>
          <p:cNvPr id="6" name="Footer Placeholder 5">
            <a:extLst>
              <a:ext uri="{FF2B5EF4-FFF2-40B4-BE49-F238E27FC236}">
                <a16:creationId xmlns:a16="http://schemas.microsoft.com/office/drawing/2014/main" id="{4B950956-ADFB-5E16-1B11-748950BBA0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E4CC5D-5E14-0CF4-81BD-3A2DFE0F16D3}"/>
              </a:ext>
            </a:extLst>
          </p:cNvPr>
          <p:cNvSpPr>
            <a:spLocks noGrp="1"/>
          </p:cNvSpPr>
          <p:nvPr>
            <p:ph type="sldNum" sz="quarter" idx="12"/>
          </p:nvPr>
        </p:nvSpPr>
        <p:spPr/>
        <p:txBody>
          <a:bodyPr/>
          <a:lstStyle/>
          <a:p>
            <a:fld id="{1BAC25D5-3ABC-4C35-925B-FE71EA161897}" type="slidenum">
              <a:rPr lang="en-US" smtClean="0"/>
              <a:t>‹#›</a:t>
            </a:fld>
            <a:endParaRPr lang="en-US"/>
          </a:p>
        </p:txBody>
      </p:sp>
    </p:spTree>
    <p:extLst>
      <p:ext uri="{BB962C8B-B14F-4D97-AF65-F5344CB8AC3E}">
        <p14:creationId xmlns:p14="http://schemas.microsoft.com/office/powerpoint/2010/main" val="438470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0482E-3192-B933-D5E8-18900895A8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F11152-E821-3240-24D8-24AF236D8B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33F79F-4628-9E08-CA0C-8A412D840C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32E733-AC29-4032-0BB8-A0D318038D26}"/>
              </a:ext>
            </a:extLst>
          </p:cNvPr>
          <p:cNvSpPr>
            <a:spLocks noGrp="1"/>
          </p:cNvSpPr>
          <p:nvPr>
            <p:ph type="dt" sz="half" idx="10"/>
          </p:nvPr>
        </p:nvSpPr>
        <p:spPr/>
        <p:txBody>
          <a:bodyPr/>
          <a:lstStyle/>
          <a:p>
            <a:fld id="{ECEE038F-872D-4824-80D7-693821FA0E95}" type="datetimeFigureOut">
              <a:rPr lang="en-US" smtClean="0"/>
              <a:t>10/27/2025</a:t>
            </a:fld>
            <a:endParaRPr lang="en-US"/>
          </a:p>
        </p:txBody>
      </p:sp>
      <p:sp>
        <p:nvSpPr>
          <p:cNvPr id="6" name="Footer Placeholder 5">
            <a:extLst>
              <a:ext uri="{FF2B5EF4-FFF2-40B4-BE49-F238E27FC236}">
                <a16:creationId xmlns:a16="http://schemas.microsoft.com/office/drawing/2014/main" id="{77B77F62-E42E-F40B-87D6-579D77125D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06590D-5D68-8E17-FB95-39680BEE263D}"/>
              </a:ext>
            </a:extLst>
          </p:cNvPr>
          <p:cNvSpPr>
            <a:spLocks noGrp="1"/>
          </p:cNvSpPr>
          <p:nvPr>
            <p:ph type="sldNum" sz="quarter" idx="12"/>
          </p:nvPr>
        </p:nvSpPr>
        <p:spPr/>
        <p:txBody>
          <a:bodyPr/>
          <a:lstStyle/>
          <a:p>
            <a:fld id="{1BAC25D5-3ABC-4C35-925B-FE71EA161897}" type="slidenum">
              <a:rPr lang="en-US" smtClean="0"/>
              <a:t>‹#›</a:t>
            </a:fld>
            <a:endParaRPr lang="en-US"/>
          </a:p>
        </p:txBody>
      </p:sp>
    </p:spTree>
    <p:extLst>
      <p:ext uri="{BB962C8B-B14F-4D97-AF65-F5344CB8AC3E}">
        <p14:creationId xmlns:p14="http://schemas.microsoft.com/office/powerpoint/2010/main" val="1816380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DDDD">
            <a:alpha val="44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0DF37A-F816-2CAC-DB7B-CA18326ACF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8FC9E2-2586-C171-B659-51EE3D9683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FF2161-D258-C78D-E093-E92F34A490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E038F-872D-4824-80D7-693821FA0E95}" type="datetimeFigureOut">
              <a:rPr lang="en-US" smtClean="0"/>
              <a:t>10/27/2025</a:t>
            </a:fld>
            <a:endParaRPr lang="en-US"/>
          </a:p>
        </p:txBody>
      </p:sp>
      <p:sp>
        <p:nvSpPr>
          <p:cNvPr id="5" name="Footer Placeholder 4">
            <a:extLst>
              <a:ext uri="{FF2B5EF4-FFF2-40B4-BE49-F238E27FC236}">
                <a16:creationId xmlns:a16="http://schemas.microsoft.com/office/drawing/2014/main" id="{B36F612A-8DC2-C990-0720-C81CD1378A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55149C-E638-57BE-43B1-533AB45833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AC25D5-3ABC-4C35-925B-FE71EA161897}" type="slidenum">
              <a:rPr lang="en-US" smtClean="0"/>
              <a:t>‹#›</a:t>
            </a:fld>
            <a:endParaRPr lang="en-US"/>
          </a:p>
        </p:txBody>
      </p:sp>
    </p:spTree>
    <p:extLst>
      <p:ext uri="{BB962C8B-B14F-4D97-AF65-F5344CB8AC3E}">
        <p14:creationId xmlns:p14="http://schemas.microsoft.com/office/powerpoint/2010/main" val="2081937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xfuel.com/en/search?q=aware" TargetMode="External"/><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 Id="rId4" Type="http://schemas.openxmlformats.org/officeDocument/2006/relationships/image" Target="../media/image88.png"/></Relationships>
</file>

<file path=ppt/slides/_rels/slide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5.xml"/><Relationship Id="rId5" Type="http://schemas.openxmlformats.org/officeDocument/2006/relationships/image" Target="../media/image93.png"/><Relationship Id="rId4" Type="http://schemas.openxmlformats.org/officeDocument/2006/relationships/image" Target="../media/image92.png"/></Relationships>
</file>

<file path=ppt/slides/_rels/slide8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717101-8BEF-BBBF-07F3-391769B84C4E}"/>
              </a:ext>
            </a:extLst>
          </p:cNvPr>
          <p:cNvSpPr>
            <a:spLocks noGrp="1"/>
          </p:cNvSpPr>
          <p:nvPr>
            <p:ph type="title"/>
          </p:nvPr>
        </p:nvSpPr>
        <p:spPr>
          <a:xfrm>
            <a:off x="0" y="0"/>
            <a:ext cx="10515600" cy="1537193"/>
          </a:xfrm>
        </p:spPr>
        <p:txBody>
          <a:bodyPr/>
          <a:lstStyle/>
          <a:p>
            <a:pPr algn="ctr"/>
            <a:r>
              <a:rPr kumimoji="0" lang="ar-IQ" sz="4400" b="1" i="0" u="none" strike="noStrike" kern="1200" cap="none" spc="0" normalizeH="0" baseline="0" noProof="0" dirty="0">
                <a:ln>
                  <a:noFill/>
                </a:ln>
                <a:solidFill>
                  <a:srgbClr val="CC3399"/>
                </a:solidFill>
                <a:effectLst/>
                <a:uLnTx/>
                <a:uFillTx/>
                <a:latin typeface="Calibri Light" panose="020F0302020204030204"/>
                <a:cs typeface="DecoType Naskh Variants" panose="02010400000000000000" pitchFamily="2" charset="-78"/>
              </a:rPr>
              <a:t>الاستاذة </a:t>
            </a:r>
            <a:br>
              <a:rPr kumimoji="0" lang="ar-IQ" sz="4400" b="1" i="0" u="none" strike="noStrike" kern="1200" cap="none" spc="0" normalizeH="0" baseline="0" noProof="0" dirty="0">
                <a:ln>
                  <a:noFill/>
                </a:ln>
                <a:solidFill>
                  <a:srgbClr val="CC3399"/>
                </a:solidFill>
                <a:effectLst/>
                <a:uLnTx/>
                <a:uFillTx/>
                <a:latin typeface="Calibri Light" panose="020F0302020204030204"/>
                <a:cs typeface="DecoType Naskh Variants" panose="02010400000000000000" pitchFamily="2" charset="-78"/>
              </a:rPr>
            </a:br>
            <a:r>
              <a:rPr kumimoji="0" lang="ar-IQ" sz="4400" b="1" i="0" u="none" strike="noStrike" kern="1200" cap="none" spc="0" normalizeH="0" baseline="0" noProof="0" dirty="0">
                <a:ln>
                  <a:noFill/>
                </a:ln>
                <a:solidFill>
                  <a:srgbClr val="CC3399"/>
                </a:solidFill>
                <a:effectLst/>
                <a:uLnTx/>
                <a:uFillTx/>
                <a:latin typeface="Calibri Light" panose="020F0302020204030204"/>
                <a:cs typeface="DecoType Naskh Variants" panose="02010400000000000000" pitchFamily="2" charset="-78"/>
              </a:rPr>
              <a:t>الدكتورة داليا ثامر أحمد</a:t>
            </a:r>
            <a:endParaRPr lang="en-US" dirty="0">
              <a:cs typeface="DecoType Naskh Variants" panose="02010400000000000000" pitchFamily="2" charset="-78"/>
            </a:endParaRPr>
          </a:p>
        </p:txBody>
      </p:sp>
      <p:sp>
        <p:nvSpPr>
          <p:cNvPr id="4" name="Content Placeholder 3">
            <a:extLst>
              <a:ext uri="{FF2B5EF4-FFF2-40B4-BE49-F238E27FC236}">
                <a16:creationId xmlns:a16="http://schemas.microsoft.com/office/drawing/2014/main" id="{48A16404-A5AF-8C16-78AF-CA3E8BB1F1A5}"/>
              </a:ext>
            </a:extLst>
          </p:cNvPr>
          <p:cNvSpPr>
            <a:spLocks noGrp="1"/>
          </p:cNvSpPr>
          <p:nvPr>
            <p:ph idx="4294967295"/>
          </p:nvPr>
        </p:nvSpPr>
        <p:spPr>
          <a:xfrm>
            <a:off x="0" y="1617663"/>
            <a:ext cx="12192000" cy="5240337"/>
          </a:xfr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p:spPr>
        <p:txBody>
          <a:bodyPr>
            <a:normAutofit/>
          </a:bodyPr>
          <a:lstStyle/>
          <a:p>
            <a:pPr marL="0" indent="0" algn="r">
              <a:buNone/>
            </a:pPr>
            <a:r>
              <a:rPr lang="ar-IQ" sz="7200" b="1" dirty="0">
                <a:solidFill>
                  <a:srgbClr val="CC3399"/>
                </a:solidFill>
                <a:cs typeface="DecoType Naskh Variants" panose="02010400000000000000" pitchFamily="2" charset="-78"/>
              </a:rPr>
              <a:t>الكشف المبكر افضل</a:t>
            </a:r>
          </a:p>
          <a:p>
            <a:pPr marL="0" indent="0" algn="r">
              <a:buNone/>
            </a:pPr>
            <a:r>
              <a:rPr lang="ar-IQ" sz="7200" b="1" dirty="0">
                <a:solidFill>
                  <a:srgbClr val="CC3399"/>
                </a:solidFill>
                <a:cs typeface="DecoType Naskh Variants" panose="02010400000000000000" pitchFamily="2" charset="-78"/>
              </a:rPr>
              <a:t> فرصة لعلاج سرطان الثدي </a:t>
            </a:r>
          </a:p>
          <a:p>
            <a:pPr marL="0" indent="0" algn="ctr">
              <a:buNone/>
            </a:pPr>
            <a:endParaRPr lang="en-US" sz="5400" dirty="0">
              <a:solidFill>
                <a:srgbClr val="CC3399"/>
              </a:solidFill>
            </a:endParaRPr>
          </a:p>
        </p:txBody>
      </p:sp>
      <p:pic>
        <p:nvPicPr>
          <p:cNvPr id="5" name="Picture 4">
            <a:extLst>
              <a:ext uri="{FF2B5EF4-FFF2-40B4-BE49-F238E27FC236}">
                <a16:creationId xmlns:a16="http://schemas.microsoft.com/office/drawing/2014/main" id="{CA32B86A-8CE1-AD05-1CAA-CC12E47971C0}"/>
              </a:ext>
            </a:extLst>
          </p:cNvPr>
          <p:cNvPicPr>
            <a:picLocks noChangeAspect="1"/>
          </p:cNvPicPr>
          <p:nvPr/>
        </p:nvPicPr>
        <p:blipFill>
          <a:blip r:embed="rId4"/>
          <a:stretch>
            <a:fillRect/>
          </a:stretch>
        </p:blipFill>
        <p:spPr>
          <a:xfrm>
            <a:off x="9917995" y="0"/>
            <a:ext cx="2274005" cy="1627773"/>
          </a:xfrm>
          <a:prstGeom prst="rect">
            <a:avLst/>
          </a:prstGeom>
        </p:spPr>
      </p:pic>
    </p:spTree>
    <p:extLst>
      <p:ext uri="{BB962C8B-B14F-4D97-AF65-F5344CB8AC3E}">
        <p14:creationId xmlns:p14="http://schemas.microsoft.com/office/powerpoint/2010/main" val="30220146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barn(inVertical)">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311374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12192000" cy="6858000"/>
          </a:xfrm>
          <a:solidFill>
            <a:srgbClr val="FFDDDD">
              <a:alpha val="41000"/>
            </a:srgbClr>
          </a:solidFill>
          <a:ln>
            <a:noFill/>
          </a:ln>
        </p:spPr>
        <p:txBody>
          <a:bodyPr anchor="ctr">
            <a:normAutofit/>
          </a:bodyPr>
          <a:lstStyle/>
          <a:p>
            <a:pPr marL="0" indent="0" algn="ctr">
              <a:spcBef>
                <a:spcPct val="0"/>
              </a:spcBef>
              <a:buNone/>
            </a:pPr>
            <a:r>
              <a:rPr lang="ar-IQ" sz="4000" b="1" i="1" dirty="0">
                <a:solidFill>
                  <a:srgbClr val="CC3399"/>
                </a:solidFill>
                <a:latin typeface="Algerian" panose="04020705040A02060702" pitchFamily="82" charset="0"/>
                <a:ea typeface="+mj-ea"/>
                <a:cs typeface="+mj-cs"/>
              </a:rPr>
              <a:t>وتشمل المنظمات المشاركة في شهر التوعية بسرطان الثدي؛ كلاً من </a:t>
            </a:r>
          </a:p>
          <a:p>
            <a:pPr algn="r" rtl="1">
              <a:buFont typeface="Wingdings" panose="05000000000000000000" pitchFamily="2" charset="2"/>
              <a:buChar char="Ø"/>
            </a:pPr>
            <a:r>
              <a:rPr lang="ar-IQ" sz="4000" dirty="0">
                <a:solidFill>
                  <a:srgbClr val="CC3399"/>
                </a:solidFill>
              </a:rPr>
              <a:t>الجمعية العالمية للسرطان</a:t>
            </a:r>
          </a:p>
          <a:p>
            <a:pPr algn="r" rtl="1">
              <a:buFont typeface="Wingdings" panose="05000000000000000000" pitchFamily="2" charset="2"/>
              <a:buChar char="Ø"/>
            </a:pPr>
            <a:r>
              <a:rPr lang="ar-IQ" sz="4000" dirty="0">
                <a:solidFill>
                  <a:srgbClr val="CC3399"/>
                </a:solidFill>
              </a:rPr>
              <a:t> أطباء النسائية والتوليد</a:t>
            </a:r>
          </a:p>
          <a:p>
            <a:pPr algn="r" rtl="1">
              <a:buFont typeface="Wingdings" panose="05000000000000000000" pitchFamily="2" charset="2"/>
              <a:buChar char="Ø"/>
            </a:pPr>
            <a:r>
              <a:rPr lang="ar-IQ" sz="4000" dirty="0">
                <a:solidFill>
                  <a:srgbClr val="CC3399"/>
                </a:solidFill>
              </a:rPr>
              <a:t>أطباءالأشعة</a:t>
            </a:r>
          </a:p>
          <a:p>
            <a:pPr algn="r" rtl="1">
              <a:buFont typeface="Wingdings" panose="05000000000000000000" pitchFamily="2" charset="2"/>
              <a:buChar char="Ø"/>
            </a:pPr>
            <a:r>
              <a:rPr lang="ar-IQ" sz="4000" dirty="0">
                <a:solidFill>
                  <a:srgbClr val="CC3399"/>
                </a:solidFill>
              </a:rPr>
              <a:t>والجمعية العالمية لعلم الأورام السريرية</a:t>
            </a:r>
          </a:p>
          <a:p>
            <a:pPr algn="r" rtl="1">
              <a:buFont typeface="Wingdings" panose="05000000000000000000" pitchFamily="2" charset="2"/>
              <a:buChar char="Ø"/>
            </a:pPr>
            <a:r>
              <a:rPr lang="ar-IQ" sz="4000" dirty="0">
                <a:solidFill>
                  <a:srgbClr val="CC3399"/>
                </a:solidFill>
              </a:rPr>
              <a:t>والجمعية الأمريكية الطبية للنساء</a:t>
            </a:r>
          </a:p>
          <a:p>
            <a:pPr algn="r" rtl="1">
              <a:buFont typeface="Wingdings" panose="05000000000000000000" pitchFamily="2" charset="2"/>
              <a:buChar char="Ø"/>
            </a:pPr>
            <a:r>
              <a:rPr lang="ar-IQ" sz="4000" dirty="0">
                <a:solidFill>
                  <a:srgbClr val="CC3399"/>
                </a:solidFill>
              </a:rPr>
              <a:t>ومؤسسات الرعاية الصحية وغيرها من المنظمات</a:t>
            </a:r>
            <a:endParaRPr lang="en-US" sz="4000" dirty="0">
              <a:solidFill>
                <a:srgbClr val="CC3399"/>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989" y="2089467"/>
            <a:ext cx="2854449"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359956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12192000" cy="6858000"/>
          </a:xfrm>
          <a:solidFill>
            <a:srgbClr val="FFDDDD">
              <a:alpha val="41000"/>
            </a:srgbClr>
          </a:solidFill>
          <a:ln w="57150">
            <a:noFill/>
          </a:ln>
        </p:spPr>
        <p:txBody>
          <a:bodyPr anchor="t">
            <a:normAutofit fontScale="85000" lnSpcReduction="10000"/>
          </a:bodyPr>
          <a:lstStyle/>
          <a:p>
            <a:pPr marL="0" indent="0" algn="r" rtl="1">
              <a:buNone/>
            </a:pPr>
            <a:endParaRPr lang="ar-IQ" sz="4400" dirty="0">
              <a:solidFill>
                <a:srgbClr val="3333CC"/>
              </a:solidFill>
            </a:endParaRPr>
          </a:p>
          <a:p>
            <a:pPr marL="0" indent="0" algn="r" rtl="1">
              <a:buNone/>
            </a:pPr>
            <a:endParaRPr lang="ar-IQ" sz="4400" dirty="0">
              <a:solidFill>
                <a:srgbClr val="3333CC"/>
              </a:solidFill>
            </a:endParaRPr>
          </a:p>
          <a:p>
            <a:pPr marL="0" indent="0" algn="r" rtl="1">
              <a:buNone/>
            </a:pPr>
            <a:endParaRPr lang="ar-IQ" sz="4400" dirty="0">
              <a:solidFill>
                <a:srgbClr val="3333CC"/>
              </a:solidFill>
            </a:endParaRPr>
          </a:p>
          <a:p>
            <a:pPr marL="0" indent="0" algn="r" rtl="1">
              <a:buNone/>
            </a:pPr>
            <a:endParaRPr lang="ar-IQ" sz="4400" dirty="0">
              <a:solidFill>
                <a:srgbClr val="3333CC"/>
              </a:solidFill>
            </a:endParaRPr>
          </a:p>
          <a:p>
            <a:pPr marL="0" indent="0" algn="r" rtl="1">
              <a:buNone/>
            </a:pPr>
            <a:endParaRPr lang="ar-IQ" sz="4400" dirty="0">
              <a:solidFill>
                <a:srgbClr val="3333CC"/>
              </a:solidFill>
            </a:endParaRPr>
          </a:p>
          <a:p>
            <a:pPr marL="0" indent="0" algn="r" rtl="1">
              <a:buNone/>
            </a:pPr>
            <a:endParaRPr lang="ar-IQ" sz="4400" dirty="0">
              <a:solidFill>
                <a:srgbClr val="3333CC"/>
              </a:solidFill>
            </a:endParaRPr>
          </a:p>
          <a:p>
            <a:pPr algn="r" rtl="1">
              <a:buFont typeface="Wingdings" panose="05000000000000000000" pitchFamily="2" charset="2"/>
              <a:buChar char="q"/>
            </a:pPr>
            <a:endParaRPr lang="ar-IQ" sz="4400" dirty="0">
              <a:solidFill>
                <a:srgbClr val="3333CC"/>
              </a:solidFill>
            </a:endParaRPr>
          </a:p>
          <a:p>
            <a:pPr algn="r" rtl="1">
              <a:lnSpc>
                <a:spcPct val="120000"/>
              </a:lnSpc>
              <a:buFont typeface="Wingdings" panose="05000000000000000000" pitchFamily="2" charset="2"/>
              <a:buChar char="q"/>
            </a:pPr>
            <a:r>
              <a:rPr lang="ar-IQ" sz="4400" dirty="0">
                <a:solidFill>
                  <a:srgbClr val="CC3399"/>
                </a:solidFill>
                <a:cs typeface="+mj-cs"/>
              </a:rPr>
              <a:t>التأخر في الكشف عن سرطان الثدي يصعّب العلاج ويزيد احتمالية الوفاة بهذا المرض، على العكس تماماً عند اكتشافه مبكراً؛ ففي هذه الحالة تكون احتمالية التعافي أكبر ومخاطر الموت أقل بكثير، وهذا يفسر أن غالبية الوفيات بسرطان الثدي تحصل في الدول النامية مقارنة بالدول المتقدّمة.</a:t>
            </a:r>
            <a:endParaRPr lang="en-US" sz="4400" dirty="0">
              <a:solidFill>
                <a:srgbClr val="CC3399"/>
              </a:solidFill>
              <a:cs typeface="+mj-cs"/>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1187" y="309715"/>
            <a:ext cx="6548284" cy="34196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799611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4C2EEB-7F9A-1C5E-2D3D-D29B44794CD2}"/>
              </a:ext>
            </a:extLst>
          </p:cNvPr>
          <p:cNvPicPr>
            <a:picLocks noChangeAspect="1"/>
          </p:cNvPicPr>
          <p:nvPr/>
        </p:nvPicPr>
        <p:blipFill>
          <a:blip r:embed="rId2"/>
          <a:stretch>
            <a:fillRect/>
          </a:stretch>
        </p:blipFill>
        <p:spPr>
          <a:xfrm>
            <a:off x="0" y="1"/>
            <a:ext cx="12191999" cy="6857999"/>
          </a:xfrm>
          <a:prstGeom prst="rect">
            <a:avLst/>
          </a:prstGeom>
        </p:spPr>
      </p:pic>
    </p:spTree>
    <p:extLst>
      <p:ext uri="{BB962C8B-B14F-4D97-AF65-F5344CB8AC3E}">
        <p14:creationId xmlns:p14="http://schemas.microsoft.com/office/powerpoint/2010/main" val="716281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12192000" cy="6858000"/>
          </a:xfrm>
          <a:solidFill>
            <a:srgbClr val="FFDDDD">
              <a:alpha val="36000"/>
            </a:srgbClr>
          </a:solidFill>
          <a:ln w="57150">
            <a:noFill/>
          </a:ln>
        </p:spPr>
        <p:txBody>
          <a:bodyPr anchor="ctr">
            <a:normAutofit/>
          </a:bodyPr>
          <a:lstStyle/>
          <a:p>
            <a:pPr algn="r" rtl="1">
              <a:buFont typeface="Wingdings" panose="05000000000000000000" pitchFamily="2" charset="2"/>
              <a:buChar char="q"/>
            </a:pPr>
            <a:r>
              <a:rPr lang="ar-IQ" sz="3600" dirty="0">
                <a:solidFill>
                  <a:srgbClr val="CC3399"/>
                </a:solidFill>
              </a:rPr>
              <a:t>وفي بداية تسعينيات القرن الماضي تم اعتماد شعار "الشريط الوردي" للتعبير عن سرطان الثدي، ولذلك فإن بعض المؤسسات تزود أعضاءها بهذا الشعار لاستعماله في هذا الشهر، كما توجد مؤسسات تبيع منتجات مستوحاة من هذا الشعار، وذلك لجمع المال لدعم النساء المصابات بالمرض.</a:t>
            </a:r>
          </a:p>
          <a:p>
            <a:pPr marL="0" indent="0" algn="r" rtl="1">
              <a:buNone/>
            </a:pPr>
            <a:endParaRPr lang="ar-IQ" sz="3600" dirty="0">
              <a:solidFill>
                <a:srgbClr val="CC3399"/>
              </a:solidFill>
            </a:endParaRPr>
          </a:p>
          <a:p>
            <a:pPr marL="0" indent="0" algn="r" rtl="1">
              <a:buNone/>
            </a:pPr>
            <a:endParaRPr lang="ar-IQ" sz="3600" dirty="0">
              <a:solidFill>
                <a:srgbClr val="CC3399"/>
              </a:solidFill>
            </a:endParaRPr>
          </a:p>
          <a:p>
            <a:pPr marL="0" indent="0" algn="r" rtl="1">
              <a:buNone/>
            </a:pPr>
            <a:endParaRPr lang="ar-IQ" sz="3600" dirty="0">
              <a:solidFill>
                <a:srgbClr val="CC3399"/>
              </a:solidFill>
            </a:endParaRPr>
          </a:p>
          <a:p>
            <a:pPr algn="r" rtl="1">
              <a:buFont typeface="Wingdings" panose="05000000000000000000" pitchFamily="2" charset="2"/>
              <a:buChar char="q"/>
            </a:pPr>
            <a:r>
              <a:rPr lang="ar-IQ" sz="3600" dirty="0">
                <a:solidFill>
                  <a:srgbClr val="CC3399"/>
                </a:solidFill>
              </a:rPr>
              <a:t>ووقع الاختيار على اللون الوردي، لكونه يرمز للنساء والفتيات في العديد من البلدان ولأنه يرتبط بالأمل والقوة</a:t>
            </a:r>
            <a:r>
              <a:rPr lang="ar-IQ" sz="3600" dirty="0">
                <a:solidFill>
                  <a:srgbClr val="C00000"/>
                </a:solidFill>
              </a:rPr>
              <a:t>.</a:t>
            </a:r>
            <a:endParaRPr lang="en-US" sz="3600" dirty="0">
              <a:solidFill>
                <a:srgbClr val="C00000"/>
              </a:solidFill>
            </a:endParaRP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312" y="3017780"/>
            <a:ext cx="4680520"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060293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595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398800-5E2C-2133-261C-190D2D8034B0}"/>
              </a:ext>
            </a:extLst>
          </p:cNvPr>
          <p:cNvPicPr>
            <a:picLocks noChangeAspect="1"/>
          </p:cNvPicPr>
          <p:nvPr/>
        </p:nvPicPr>
        <p:blipFill>
          <a:blip r:embed="rId2"/>
          <a:stretch>
            <a:fillRect/>
          </a:stretch>
        </p:blipFill>
        <p:spPr>
          <a:xfrm>
            <a:off x="5855110" y="-1"/>
            <a:ext cx="6336890" cy="6857999"/>
          </a:xfrm>
          <a:prstGeom prst="rect">
            <a:avLst/>
          </a:prstGeom>
        </p:spPr>
      </p:pic>
      <p:pic>
        <p:nvPicPr>
          <p:cNvPr id="3" name="Picture 2">
            <a:extLst>
              <a:ext uri="{FF2B5EF4-FFF2-40B4-BE49-F238E27FC236}">
                <a16:creationId xmlns:a16="http://schemas.microsoft.com/office/drawing/2014/main" id="{858D79E1-F9C9-B74D-30E4-DCB29111542A}"/>
              </a:ext>
            </a:extLst>
          </p:cNvPr>
          <p:cNvPicPr>
            <a:picLocks noChangeAspect="1"/>
          </p:cNvPicPr>
          <p:nvPr/>
        </p:nvPicPr>
        <p:blipFill>
          <a:blip r:embed="rId3"/>
          <a:stretch>
            <a:fillRect/>
          </a:stretch>
        </p:blipFill>
        <p:spPr>
          <a:xfrm>
            <a:off x="0" y="0"/>
            <a:ext cx="5855110" cy="6858000"/>
          </a:xfrm>
          <a:prstGeom prst="rect">
            <a:avLst/>
          </a:prstGeom>
        </p:spPr>
      </p:pic>
    </p:spTree>
    <p:extLst>
      <p:ext uri="{BB962C8B-B14F-4D97-AF65-F5344CB8AC3E}">
        <p14:creationId xmlns:p14="http://schemas.microsoft.com/office/powerpoint/2010/main" val="3553076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0869F9-13D2-883A-19C9-CD0A17AC083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86746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52006E-9096-94A4-8C8F-30F33FEB36F7}"/>
              </a:ext>
            </a:extLst>
          </p:cNvPr>
          <p:cNvSpPr>
            <a:spLocks noGrp="1"/>
          </p:cNvSpPr>
          <p:nvPr>
            <p:ph type="title"/>
          </p:nvPr>
        </p:nvSpPr>
        <p:spPr>
          <a:xfrm>
            <a:off x="488731" y="97111"/>
            <a:ext cx="10865069" cy="1325563"/>
          </a:xfrm>
        </p:spPr>
        <p:txBody>
          <a:bodyPr/>
          <a:lstStyle/>
          <a:p>
            <a:r>
              <a:rPr lang="en-US" dirty="0"/>
              <a:t>Marina Bay Sands - Singapore</a:t>
            </a:r>
          </a:p>
        </p:txBody>
      </p:sp>
      <p:pic>
        <p:nvPicPr>
          <p:cNvPr id="5122"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1339850"/>
            <a:ext cx="12192000" cy="551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455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243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71718C-5E14-568A-1527-5EBC3525BD51}"/>
              </a:ext>
            </a:extLst>
          </p:cNvPr>
          <p:cNvPicPr>
            <a:picLocks noChangeAspect="1"/>
          </p:cNvPicPr>
          <p:nvPr/>
        </p:nvPicPr>
        <p:blipFill>
          <a:blip r:embed="rId2"/>
          <a:stretch>
            <a:fillRect/>
          </a:stretch>
        </p:blipFill>
        <p:spPr>
          <a:xfrm>
            <a:off x="0" y="1594054"/>
            <a:ext cx="12192000" cy="5263946"/>
          </a:xfrm>
          <a:prstGeom prst="rect">
            <a:avLst/>
          </a:prstGeom>
        </p:spPr>
      </p:pic>
      <p:pic>
        <p:nvPicPr>
          <p:cNvPr id="4" name="Picture 3">
            <a:extLst>
              <a:ext uri="{FF2B5EF4-FFF2-40B4-BE49-F238E27FC236}">
                <a16:creationId xmlns:a16="http://schemas.microsoft.com/office/drawing/2014/main" id="{56EBDC27-0C3D-5D19-8883-FD2A41562499}"/>
              </a:ext>
            </a:extLst>
          </p:cNvPr>
          <p:cNvPicPr>
            <a:picLocks noChangeAspect="1"/>
          </p:cNvPicPr>
          <p:nvPr/>
        </p:nvPicPr>
        <p:blipFill>
          <a:blip r:embed="rId3"/>
          <a:stretch>
            <a:fillRect/>
          </a:stretch>
        </p:blipFill>
        <p:spPr>
          <a:xfrm>
            <a:off x="9091246" y="0"/>
            <a:ext cx="3100754" cy="1594054"/>
          </a:xfrm>
          <a:prstGeom prst="rect">
            <a:avLst/>
          </a:prstGeom>
        </p:spPr>
      </p:pic>
      <p:sp>
        <p:nvSpPr>
          <p:cNvPr id="5" name="Title 4">
            <a:extLst>
              <a:ext uri="{FF2B5EF4-FFF2-40B4-BE49-F238E27FC236}">
                <a16:creationId xmlns:a16="http://schemas.microsoft.com/office/drawing/2014/main" id="{A1749A42-E408-6A03-7190-692E05B4B441}"/>
              </a:ext>
            </a:extLst>
          </p:cNvPr>
          <p:cNvSpPr>
            <a:spLocks noGrp="1"/>
          </p:cNvSpPr>
          <p:nvPr>
            <p:ph type="title"/>
          </p:nvPr>
        </p:nvSpPr>
        <p:spPr>
          <a:xfrm>
            <a:off x="0" y="134245"/>
            <a:ext cx="10515600" cy="1325563"/>
          </a:xfrm>
        </p:spPr>
        <p:txBody>
          <a:bodyPr>
            <a:normAutofit/>
          </a:bodyPr>
          <a:lstStyle/>
          <a:p>
            <a:pPr algn="ctr"/>
            <a:r>
              <a:rPr lang="ar-IQ" b="1" dirty="0">
                <a:solidFill>
                  <a:srgbClr val="CC3399"/>
                </a:solidFill>
              </a:rPr>
              <a:t>الاستاذة </a:t>
            </a:r>
            <a:br>
              <a:rPr lang="ar-IQ" b="1" dirty="0">
                <a:solidFill>
                  <a:srgbClr val="CC3399"/>
                </a:solidFill>
              </a:rPr>
            </a:br>
            <a:r>
              <a:rPr lang="ar-IQ" b="1" dirty="0">
                <a:solidFill>
                  <a:srgbClr val="CC3399"/>
                </a:solidFill>
              </a:rPr>
              <a:t>الدكتورة داليا ثامر أحمد</a:t>
            </a:r>
            <a:endParaRPr lang="en-US" b="1" dirty="0">
              <a:solidFill>
                <a:srgbClr val="CC3399"/>
              </a:solidFill>
            </a:endParaRPr>
          </a:p>
        </p:txBody>
      </p:sp>
    </p:spTree>
    <p:extLst>
      <p:ext uri="{BB962C8B-B14F-4D97-AF65-F5344CB8AC3E}">
        <p14:creationId xmlns:p14="http://schemas.microsoft.com/office/powerpoint/2010/main" val="7073486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1325563"/>
          </a:xfrm>
          <a:solidFill>
            <a:srgbClr val="FFDDDD"/>
          </a:solidFill>
        </p:spPr>
        <p:txBody>
          <a:bodyPr>
            <a:normAutofit/>
          </a:bodyPr>
          <a:lstStyle/>
          <a:p>
            <a:pPr algn="ctr"/>
            <a:r>
              <a:rPr lang="en-US" sz="4000" b="1" dirty="0">
                <a:solidFill>
                  <a:srgbClr val="CC3399"/>
                </a:solidFill>
              </a:rPr>
              <a:t>Chatsworth House joins iconic landmarks across the UK</a:t>
            </a:r>
          </a:p>
        </p:txBody>
      </p:sp>
      <p:pic>
        <p:nvPicPr>
          <p:cNvPr id="3" name="Picture 2">
            <a:extLst>
              <a:ext uri="{FF2B5EF4-FFF2-40B4-BE49-F238E27FC236}">
                <a16:creationId xmlns:a16="http://schemas.microsoft.com/office/drawing/2014/main" id="{2658E357-68E2-2889-F3D5-78074EC43FA4}"/>
              </a:ext>
            </a:extLst>
          </p:cNvPr>
          <p:cNvPicPr>
            <a:picLocks noChangeAspect="1"/>
          </p:cNvPicPr>
          <p:nvPr/>
        </p:nvPicPr>
        <p:blipFill>
          <a:blip r:embed="rId2"/>
          <a:stretch>
            <a:fillRect/>
          </a:stretch>
        </p:blipFill>
        <p:spPr>
          <a:xfrm>
            <a:off x="0" y="1325563"/>
            <a:ext cx="12192000" cy="5532437"/>
          </a:xfrm>
          <a:prstGeom prst="rect">
            <a:avLst/>
          </a:prstGeom>
        </p:spPr>
      </p:pic>
    </p:spTree>
    <p:extLst>
      <p:ext uri="{BB962C8B-B14F-4D97-AF65-F5344CB8AC3E}">
        <p14:creationId xmlns:p14="http://schemas.microsoft.com/office/powerpoint/2010/main" val="2685161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32636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1301750"/>
          </a:xfrm>
          <a:solidFill>
            <a:srgbClr val="FFDDDD">
              <a:alpha val="38000"/>
            </a:srgbClr>
          </a:solidFill>
        </p:spPr>
        <p:txBody>
          <a:bodyPr/>
          <a:lstStyle/>
          <a:p>
            <a:pPr algn="ctr"/>
            <a:r>
              <a:rPr lang="ar-IQ" dirty="0">
                <a:solidFill>
                  <a:srgbClr val="FFCCFF"/>
                </a:solidFill>
              </a:rPr>
              <a:t> </a:t>
            </a:r>
            <a:r>
              <a:rPr lang="ar-IQ" b="1" dirty="0">
                <a:solidFill>
                  <a:srgbClr val="CC3399"/>
                </a:solidFill>
              </a:rPr>
              <a:t>سرطان الثدي </a:t>
            </a:r>
            <a:r>
              <a:rPr lang="en-US" b="1" dirty="0">
                <a:solidFill>
                  <a:srgbClr val="CC3399"/>
                </a:solidFill>
              </a:rPr>
              <a:t>Breast Cancer</a:t>
            </a:r>
          </a:p>
        </p:txBody>
      </p:sp>
      <p:pic>
        <p:nvPicPr>
          <p:cNvPr id="3" name="Picture 2">
            <a:extLst>
              <a:ext uri="{FF2B5EF4-FFF2-40B4-BE49-F238E27FC236}">
                <a16:creationId xmlns:a16="http://schemas.microsoft.com/office/drawing/2014/main" id="{57586E92-D1FB-BE32-4034-5E016CB8437B}"/>
              </a:ext>
            </a:extLst>
          </p:cNvPr>
          <p:cNvPicPr>
            <a:picLocks noChangeAspect="1"/>
          </p:cNvPicPr>
          <p:nvPr/>
        </p:nvPicPr>
        <p:blipFill>
          <a:blip r:embed="rId2"/>
          <a:stretch>
            <a:fillRect/>
          </a:stretch>
        </p:blipFill>
        <p:spPr>
          <a:xfrm>
            <a:off x="10338618" y="1301750"/>
            <a:ext cx="1853382" cy="5143295"/>
          </a:xfrm>
          <a:prstGeom prst="rect">
            <a:avLst/>
          </a:prstGeom>
        </p:spPr>
      </p:pic>
      <p:pic>
        <p:nvPicPr>
          <p:cNvPr id="5" name="Picture 4">
            <a:extLst>
              <a:ext uri="{FF2B5EF4-FFF2-40B4-BE49-F238E27FC236}">
                <a16:creationId xmlns:a16="http://schemas.microsoft.com/office/drawing/2014/main" id="{74D10025-5DF8-8627-803A-2BA5C2CD24BC}"/>
              </a:ext>
            </a:extLst>
          </p:cNvPr>
          <p:cNvPicPr>
            <a:picLocks noChangeAspect="1"/>
          </p:cNvPicPr>
          <p:nvPr/>
        </p:nvPicPr>
        <p:blipFill>
          <a:blip r:embed="rId3"/>
          <a:stretch>
            <a:fillRect/>
          </a:stretch>
        </p:blipFill>
        <p:spPr>
          <a:xfrm>
            <a:off x="-1" y="1301750"/>
            <a:ext cx="10559845" cy="5556250"/>
          </a:xfrm>
          <a:prstGeom prst="rect">
            <a:avLst/>
          </a:prstGeom>
        </p:spPr>
      </p:pic>
    </p:spTree>
    <p:extLst>
      <p:ext uri="{BB962C8B-B14F-4D97-AF65-F5344CB8AC3E}">
        <p14:creationId xmlns:p14="http://schemas.microsoft.com/office/powerpoint/2010/main" val="239093632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24715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12192000" cy="6858000"/>
          </a:xfrm>
          <a:solidFill>
            <a:srgbClr val="FFDDDD">
              <a:alpha val="35000"/>
            </a:srgbClr>
          </a:solidFill>
          <a:ln w="57150">
            <a:noFill/>
          </a:ln>
        </p:spPr>
        <p:txBody>
          <a:bodyPr>
            <a:normAutofit/>
          </a:bodyPr>
          <a:lstStyle/>
          <a:p>
            <a:pPr algn="r" rtl="1">
              <a:buFont typeface="Wingdings" panose="05000000000000000000" pitchFamily="2" charset="2"/>
              <a:buChar char="q"/>
            </a:pPr>
            <a:r>
              <a:rPr lang="ar-IQ" sz="3200" dirty="0">
                <a:solidFill>
                  <a:srgbClr val="AC144E"/>
                </a:solidFill>
              </a:rPr>
              <a:t> هو مرض يصيب النساء بالتحديد، لكنه قد يصيب الرجال أيضا، وإن كان بنسبة أقل بكثير فالإصابة لدى الذكور نادرة الحدوث، و</a:t>
            </a:r>
            <a:r>
              <a:rPr lang="ar-IQ" sz="3200" dirty="0">
                <a:solidFill>
                  <a:srgbClr val="AC144E"/>
                </a:solidFill>
                <a:highlight>
                  <a:srgbClr val="00FFFF"/>
                </a:highlight>
              </a:rPr>
              <a:t> حسب منظمة الصحة العالمية فأنه مقابل كل إصابة للرجال يوجد 200 إصابة للنساء.</a:t>
            </a:r>
          </a:p>
          <a:p>
            <a:pPr algn="r" rtl="1">
              <a:buFont typeface="Wingdings" panose="05000000000000000000" pitchFamily="2" charset="2"/>
              <a:buChar char="q"/>
            </a:pPr>
            <a:r>
              <a:rPr lang="ar-IQ" sz="3200" dirty="0">
                <a:solidFill>
                  <a:srgbClr val="AC144E"/>
                </a:solidFill>
              </a:rPr>
              <a:t>توصل الأطباء مؤخراً إلى إنجازات كبيرة في مجاليّ الكشف المبكر والعلاج لمرض سرطان الثدي لينخفض عدد الوفيات الناجمة عن المرض.</a:t>
            </a:r>
          </a:p>
          <a:p>
            <a:pPr algn="r" rtl="1">
              <a:buFont typeface="Wingdings" panose="05000000000000000000" pitchFamily="2" charset="2"/>
              <a:buChar char="q"/>
            </a:pPr>
            <a:r>
              <a:rPr lang="ar-IQ" sz="3200" dirty="0">
                <a:solidFill>
                  <a:srgbClr val="AC144E"/>
                </a:solidFill>
              </a:rPr>
              <a:t>كان الكشف عن سرطان الثدي سابقاً يعني استئصال الثدي بالكامل، أما اليوم، فإن هذه العمليات لا تُجرى إلا في حالات نادرة، إذ يوجد مجموعة واسعة من العلاجات المتوفرة.</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2" y="3645024"/>
            <a:ext cx="8784976"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6419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78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1143000"/>
          </a:xfrm>
          <a:solidFill>
            <a:srgbClr val="FFDDDD">
              <a:alpha val="42000"/>
            </a:srgbClr>
          </a:solidFill>
          <a:ln>
            <a:solidFill>
              <a:schemeClr val="tx2">
                <a:lumMod val="60000"/>
                <a:lumOff val="40000"/>
              </a:schemeClr>
            </a:solidFill>
          </a:ln>
        </p:spPr>
        <p:txBody>
          <a:bodyPr/>
          <a:lstStyle/>
          <a:p>
            <a:pPr algn="ctr"/>
            <a:r>
              <a:rPr lang="ar-IQ" b="1" dirty="0">
                <a:solidFill>
                  <a:srgbClr val="CC3399"/>
                </a:solidFill>
              </a:rPr>
              <a:t>الثدي من الناحية التشريحية</a:t>
            </a:r>
            <a:endParaRPr lang="en-US" b="1" dirty="0">
              <a:solidFill>
                <a:srgbClr val="CC3399"/>
              </a:solidFill>
            </a:endParaRPr>
          </a:p>
        </p:txBody>
      </p:sp>
      <p:sp>
        <p:nvSpPr>
          <p:cNvPr id="3" name="Content Placeholder 2"/>
          <p:cNvSpPr>
            <a:spLocks noGrp="1"/>
          </p:cNvSpPr>
          <p:nvPr>
            <p:ph idx="4294967295"/>
          </p:nvPr>
        </p:nvSpPr>
        <p:spPr>
          <a:xfrm>
            <a:off x="0" y="1143000"/>
            <a:ext cx="12192000" cy="5715000"/>
          </a:xfrm>
          <a:solidFill>
            <a:srgbClr val="FFDDDD">
              <a:alpha val="32000"/>
            </a:srgbClr>
          </a:solidFill>
          <a:ln w="38100">
            <a:noFill/>
          </a:ln>
        </p:spPr>
        <p:txBody>
          <a:bodyPr/>
          <a:lstStyle/>
          <a:p>
            <a:pPr marL="0" indent="0" algn="r">
              <a:buNone/>
            </a:pPr>
            <a:r>
              <a:rPr lang="ar-IQ" sz="3600" dirty="0">
                <a:solidFill>
                  <a:srgbClr val="C00000"/>
                </a:solidFill>
              </a:rPr>
              <a:t>نسيج الثدي مكون من جزئين رئيسيين هما :</a:t>
            </a:r>
          </a:p>
          <a:p>
            <a:pPr marL="0" indent="0" algn="r">
              <a:buNone/>
            </a:pPr>
            <a:r>
              <a:rPr lang="ar-IQ" sz="3600" dirty="0">
                <a:solidFill>
                  <a:srgbClr val="C00000"/>
                </a:solidFill>
              </a:rPr>
              <a:t>1. النسيج الدهني الساند.</a:t>
            </a:r>
          </a:p>
          <a:p>
            <a:pPr marL="0" indent="0" algn="r">
              <a:buNone/>
            </a:pPr>
            <a:r>
              <a:rPr lang="ar-IQ" sz="3600" dirty="0">
                <a:solidFill>
                  <a:srgbClr val="C00000"/>
                </a:solidFill>
              </a:rPr>
              <a:t>2. الغدد اللبنية التي تفرز الحليب.</a:t>
            </a:r>
          </a:p>
          <a:p>
            <a:pPr marL="0" indent="0" algn="r">
              <a:buNone/>
            </a:pPr>
            <a:r>
              <a:rPr lang="ar-IQ" sz="3600" dirty="0">
                <a:solidFill>
                  <a:srgbClr val="C00000"/>
                </a:solidFill>
              </a:rPr>
              <a:t>والغدد بدورها تكون مجموعة من</a:t>
            </a:r>
          </a:p>
          <a:p>
            <a:pPr marL="0" indent="0" algn="r">
              <a:buNone/>
            </a:pPr>
            <a:r>
              <a:rPr lang="ar-IQ" sz="3600" dirty="0">
                <a:solidFill>
                  <a:srgbClr val="C00000"/>
                </a:solidFill>
              </a:rPr>
              <a:t> الفصيصات التي ينتهي كل منها بقناة </a:t>
            </a:r>
          </a:p>
          <a:p>
            <a:pPr marL="0" indent="0" algn="r">
              <a:buNone/>
            </a:pPr>
            <a:r>
              <a:rPr lang="ar-IQ" sz="3600" dirty="0">
                <a:solidFill>
                  <a:srgbClr val="C00000"/>
                </a:solidFill>
              </a:rPr>
              <a:t>تنقل الحليب الى الحلمة.</a:t>
            </a:r>
          </a:p>
          <a:p>
            <a:pPr marL="0" indent="0" algn="r">
              <a:buNone/>
            </a:pPr>
            <a:r>
              <a:rPr lang="ar-IQ" dirty="0">
                <a:solidFill>
                  <a:srgbClr val="C00000"/>
                </a:solidFill>
              </a:rPr>
              <a:t> </a:t>
            </a:r>
            <a:endParaRPr lang="en-US" dirty="0">
              <a:solidFill>
                <a:srgbClr val="C00000"/>
              </a:solidFill>
            </a:endParaRPr>
          </a:p>
        </p:txBody>
      </p:sp>
      <p:pic>
        <p:nvPicPr>
          <p:cNvPr id="5" name="Picture 4">
            <a:extLst>
              <a:ext uri="{FF2B5EF4-FFF2-40B4-BE49-F238E27FC236}">
                <a16:creationId xmlns:a16="http://schemas.microsoft.com/office/drawing/2014/main" id="{E9DCC37E-2874-DE0D-35CE-467912789382}"/>
              </a:ext>
            </a:extLst>
          </p:cNvPr>
          <p:cNvPicPr>
            <a:picLocks noChangeAspect="1"/>
          </p:cNvPicPr>
          <p:nvPr/>
        </p:nvPicPr>
        <p:blipFill>
          <a:blip r:embed="rId2"/>
          <a:stretch>
            <a:fillRect/>
          </a:stretch>
        </p:blipFill>
        <p:spPr>
          <a:xfrm>
            <a:off x="5092688" y="4778478"/>
            <a:ext cx="3686720" cy="2035277"/>
          </a:xfrm>
          <a:prstGeom prst="rect">
            <a:avLst/>
          </a:prstGeom>
          <a:solidFill>
            <a:srgbClr val="FFDDDD"/>
          </a:solidFill>
        </p:spPr>
      </p:pic>
      <p:pic>
        <p:nvPicPr>
          <p:cNvPr id="6" name="Picture 5">
            <a:extLst>
              <a:ext uri="{FF2B5EF4-FFF2-40B4-BE49-F238E27FC236}">
                <a16:creationId xmlns:a16="http://schemas.microsoft.com/office/drawing/2014/main" id="{5745EAA1-A55E-84CC-2954-F2B690753E3E}"/>
              </a:ext>
            </a:extLst>
          </p:cNvPr>
          <p:cNvPicPr>
            <a:picLocks noChangeAspect="1"/>
          </p:cNvPicPr>
          <p:nvPr/>
        </p:nvPicPr>
        <p:blipFill>
          <a:blip r:embed="rId3"/>
          <a:stretch>
            <a:fillRect/>
          </a:stretch>
        </p:blipFill>
        <p:spPr>
          <a:xfrm>
            <a:off x="0" y="1143001"/>
            <a:ext cx="5859604" cy="5715000"/>
          </a:xfrm>
          <a:prstGeom prst="rect">
            <a:avLst/>
          </a:prstGeom>
        </p:spPr>
      </p:pic>
    </p:spTree>
    <p:extLst>
      <p:ext uri="{BB962C8B-B14F-4D97-AF65-F5344CB8AC3E}">
        <p14:creationId xmlns:p14="http://schemas.microsoft.com/office/powerpoint/2010/main" val="1325556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12192000" cy="6858000"/>
          </a:xfrm>
          <a:solidFill>
            <a:srgbClr val="FFDDDD">
              <a:alpha val="47000"/>
            </a:srgbClr>
          </a:solidFill>
          <a:ln w="57150">
            <a:noFill/>
          </a:ln>
        </p:spPr>
        <p:txBody>
          <a:bodyPr>
            <a:normAutofit/>
          </a:bodyPr>
          <a:lstStyle/>
          <a:p>
            <a:pPr marL="0" indent="0" algn="r" rtl="1">
              <a:buNone/>
            </a:pPr>
            <a:endParaRPr lang="ar-IQ" sz="3200" dirty="0">
              <a:solidFill>
                <a:srgbClr val="AC144E"/>
              </a:solidFill>
            </a:endParaRPr>
          </a:p>
          <a:p>
            <a:pPr marL="0" indent="0" algn="r" rtl="1">
              <a:buNone/>
            </a:pPr>
            <a:endParaRPr lang="ar-IQ" sz="3200" dirty="0">
              <a:solidFill>
                <a:srgbClr val="AC144E"/>
              </a:solidFill>
            </a:endParaRPr>
          </a:p>
          <a:p>
            <a:pPr marL="0" indent="0" algn="r" rtl="1">
              <a:buNone/>
            </a:pPr>
            <a:endParaRPr lang="ar-IQ" sz="3200" dirty="0">
              <a:solidFill>
                <a:srgbClr val="AC144E"/>
              </a:solidFill>
            </a:endParaRPr>
          </a:p>
          <a:p>
            <a:pPr marL="0" indent="0" algn="r" rtl="1">
              <a:buNone/>
            </a:pPr>
            <a:endParaRPr lang="ar-IQ" sz="3200" dirty="0">
              <a:solidFill>
                <a:srgbClr val="AC144E"/>
              </a:solidFill>
            </a:endParaRPr>
          </a:p>
          <a:p>
            <a:pPr marL="0" indent="0" algn="r" rtl="1">
              <a:buNone/>
            </a:pPr>
            <a:endParaRPr lang="ar-IQ" sz="3200" dirty="0">
              <a:solidFill>
                <a:srgbClr val="AC144E"/>
              </a:solidFill>
            </a:endParaRPr>
          </a:p>
          <a:p>
            <a:pPr marL="0" indent="0" algn="r" rtl="1">
              <a:buNone/>
            </a:pPr>
            <a:endParaRPr lang="ar-IQ" sz="3200" dirty="0">
              <a:solidFill>
                <a:srgbClr val="AC144E"/>
              </a:solidFill>
            </a:endParaRPr>
          </a:p>
          <a:p>
            <a:pPr algn="r" rtl="1">
              <a:buFont typeface="Wingdings" panose="05000000000000000000" pitchFamily="2" charset="2"/>
              <a:buChar char="v"/>
            </a:pPr>
            <a:r>
              <a:rPr lang="ar-IQ" sz="3200" dirty="0">
                <a:solidFill>
                  <a:srgbClr val="AC144E"/>
                </a:solidFill>
              </a:rPr>
              <a:t>النوع الاكثر شيوعاً من سرطان الثدي هو الناشئ من سرطان </a:t>
            </a:r>
            <a:r>
              <a:rPr lang="ar-IQ" sz="4400" b="1" i="1" u="sng" dirty="0">
                <a:solidFill>
                  <a:srgbClr val="AC144E"/>
                </a:solidFill>
              </a:rPr>
              <a:t>القنوات</a:t>
            </a:r>
            <a:r>
              <a:rPr lang="ar-IQ" sz="4000" dirty="0">
                <a:solidFill>
                  <a:srgbClr val="AC144E"/>
                </a:solidFill>
              </a:rPr>
              <a:t> </a:t>
            </a:r>
            <a:r>
              <a:rPr lang="ar-IQ" sz="3200" dirty="0">
                <a:solidFill>
                  <a:srgbClr val="AC144E"/>
                </a:solidFill>
              </a:rPr>
              <a:t>الحليبية ويكون حوالي 70% من المجموع الكلي لحالات سرطان الثدي.</a:t>
            </a:r>
          </a:p>
          <a:p>
            <a:pPr algn="r" rtl="1">
              <a:buFont typeface="Wingdings" panose="05000000000000000000" pitchFamily="2" charset="2"/>
              <a:buChar char="v"/>
            </a:pPr>
            <a:r>
              <a:rPr lang="ar-IQ" sz="3200" dirty="0">
                <a:solidFill>
                  <a:srgbClr val="AC144E"/>
                </a:solidFill>
              </a:rPr>
              <a:t>وأما النوع الثاني وهو الأقل شيوعاً هو سرطان </a:t>
            </a:r>
            <a:r>
              <a:rPr lang="ar-IQ" sz="4400" b="1" i="1" u="sng" dirty="0">
                <a:solidFill>
                  <a:srgbClr val="AC144E"/>
                </a:solidFill>
              </a:rPr>
              <a:t>الغدد</a:t>
            </a:r>
            <a:r>
              <a:rPr lang="ar-IQ" sz="3200" dirty="0">
                <a:solidFill>
                  <a:srgbClr val="AC144E"/>
                </a:solidFill>
              </a:rPr>
              <a:t> الحليبية ويشكل حوالي 10%.</a:t>
            </a:r>
          </a:p>
          <a:p>
            <a:pPr algn="r" rtl="1">
              <a:buFont typeface="Wingdings" panose="05000000000000000000" pitchFamily="2" charset="2"/>
              <a:buChar char="v"/>
            </a:pPr>
            <a:r>
              <a:rPr lang="ar-IQ" sz="3200" dirty="0">
                <a:solidFill>
                  <a:srgbClr val="AC144E"/>
                </a:solidFill>
              </a:rPr>
              <a:t>أما النسبة المتبقية فهو نوع خليط بين النوعين أو هو أنواع أخرى نادرة الحدوث.</a:t>
            </a:r>
            <a:endParaRPr lang="en-US" sz="3200" dirty="0">
              <a:solidFill>
                <a:srgbClr val="AC144E"/>
              </a:solidFill>
            </a:endParaRPr>
          </a:p>
        </p:txBody>
      </p:sp>
      <p:pic>
        <p:nvPicPr>
          <p:cNvPr id="2" name="Picture 1">
            <a:extLst>
              <a:ext uri="{FF2B5EF4-FFF2-40B4-BE49-F238E27FC236}">
                <a16:creationId xmlns:a16="http://schemas.microsoft.com/office/drawing/2014/main" id="{891861AB-3109-DC7F-7F4B-52D2634C761D}"/>
              </a:ext>
            </a:extLst>
          </p:cNvPr>
          <p:cNvPicPr>
            <a:picLocks noChangeAspect="1"/>
          </p:cNvPicPr>
          <p:nvPr/>
        </p:nvPicPr>
        <p:blipFill>
          <a:blip r:embed="rId2"/>
          <a:stretch>
            <a:fillRect/>
          </a:stretch>
        </p:blipFill>
        <p:spPr>
          <a:xfrm>
            <a:off x="3238500" y="346587"/>
            <a:ext cx="5715000" cy="2957051"/>
          </a:xfrm>
          <a:prstGeom prst="rect">
            <a:avLst/>
          </a:prstGeom>
        </p:spPr>
      </p:pic>
    </p:spTree>
    <p:extLst>
      <p:ext uri="{BB962C8B-B14F-4D97-AF65-F5344CB8AC3E}">
        <p14:creationId xmlns:p14="http://schemas.microsoft.com/office/powerpoint/2010/main" val="3853593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4"/>
            <a:ext cx="12192000" cy="1054100"/>
          </a:xfrm>
          <a:solidFill>
            <a:srgbClr val="FFDDDD">
              <a:alpha val="45000"/>
            </a:srgbClr>
          </a:solidFill>
        </p:spPr>
        <p:txBody>
          <a:bodyPr>
            <a:normAutofit/>
          </a:bodyPr>
          <a:lstStyle/>
          <a:p>
            <a:pPr algn="ctr"/>
            <a:r>
              <a:rPr lang="ar-IQ" b="1" dirty="0">
                <a:solidFill>
                  <a:srgbClr val="CC3399"/>
                </a:solidFill>
              </a:rPr>
              <a:t>أعراض سرطان الثدي</a:t>
            </a:r>
            <a:endParaRPr lang="en-US" b="1" dirty="0">
              <a:solidFill>
                <a:srgbClr val="CC3399"/>
              </a:solidFill>
            </a:endParaRPr>
          </a:p>
        </p:txBody>
      </p:sp>
      <p:sp>
        <p:nvSpPr>
          <p:cNvPr id="3" name="Content Placeholder 2"/>
          <p:cNvSpPr>
            <a:spLocks noGrp="1"/>
          </p:cNvSpPr>
          <p:nvPr>
            <p:ph idx="4294967295"/>
          </p:nvPr>
        </p:nvSpPr>
        <p:spPr>
          <a:xfrm>
            <a:off x="0" y="1054100"/>
            <a:ext cx="12192000" cy="5803900"/>
          </a:xfrm>
          <a:solidFill>
            <a:srgbClr val="FFDDDD">
              <a:alpha val="36000"/>
            </a:srgbClr>
          </a:solidFill>
          <a:ln w="57150">
            <a:noFill/>
          </a:ln>
        </p:spPr>
        <p:txBody>
          <a:bodyPr>
            <a:normAutofit/>
          </a:bodyPr>
          <a:lstStyle/>
          <a:p>
            <a:pPr algn="r" rtl="1">
              <a:buFont typeface="Wingdings" panose="05000000000000000000" pitchFamily="2" charset="2"/>
              <a:buChar char="q"/>
            </a:pPr>
            <a:r>
              <a:rPr lang="ar-IQ" sz="4000" dirty="0">
                <a:solidFill>
                  <a:srgbClr val="AC144E"/>
                </a:solidFill>
                <a:highlight>
                  <a:srgbClr val="FFFFFF"/>
                </a:highlight>
                <a:latin typeface="Algerian" panose="04020705040A02060702" pitchFamily="82" charset="0"/>
              </a:rPr>
              <a:t>الوعي واليقظة للأعراض والعلامات المبكرة</a:t>
            </a:r>
          </a:p>
          <a:p>
            <a:pPr marL="0" indent="0" algn="r" rtl="1">
              <a:buNone/>
            </a:pPr>
            <a:r>
              <a:rPr lang="ar-IQ" sz="4000" dirty="0">
                <a:solidFill>
                  <a:srgbClr val="AC144E"/>
                </a:solidFill>
                <a:highlight>
                  <a:srgbClr val="FFFFFF"/>
                </a:highlight>
                <a:latin typeface="Algerian" panose="04020705040A02060702" pitchFamily="82" charset="0"/>
              </a:rPr>
              <a:t> من سرطان الثدي يمكن أن ينقذا حياتك.</a:t>
            </a:r>
          </a:p>
          <a:p>
            <a:pPr algn="r" rtl="1">
              <a:buFont typeface="Wingdings" panose="05000000000000000000" pitchFamily="2" charset="2"/>
              <a:buChar char="q"/>
            </a:pPr>
            <a:r>
              <a:rPr lang="ar-IQ" sz="4000" dirty="0">
                <a:solidFill>
                  <a:srgbClr val="AC144E"/>
                </a:solidFill>
                <a:latin typeface="Algerian" panose="04020705040A02060702" pitchFamily="82" charset="0"/>
              </a:rPr>
              <a:t>فحين يتم الكشف عن المرض في مراحله الأولية</a:t>
            </a:r>
            <a:endParaRPr lang="en-US" sz="4000" dirty="0">
              <a:solidFill>
                <a:srgbClr val="AC144E"/>
              </a:solidFill>
              <a:latin typeface="Algerian" panose="04020705040A02060702" pitchFamily="82" charset="0"/>
            </a:endParaRPr>
          </a:p>
          <a:p>
            <a:pPr marL="0" indent="0" algn="r" rtl="1">
              <a:buNone/>
            </a:pPr>
            <a:r>
              <a:rPr lang="ar-IQ" sz="4000" dirty="0">
                <a:solidFill>
                  <a:srgbClr val="AC144E"/>
                </a:solidFill>
                <a:latin typeface="Algerian" panose="04020705040A02060702" pitchFamily="82" charset="0"/>
              </a:rPr>
              <a:t> المبكرة، تكون تشكيلة العلاجات المتاحة أوسع وأكثر</a:t>
            </a:r>
            <a:endParaRPr lang="en-US" sz="4000" dirty="0">
              <a:solidFill>
                <a:srgbClr val="AC144E"/>
              </a:solidFill>
              <a:latin typeface="Algerian" panose="04020705040A02060702" pitchFamily="82" charset="0"/>
            </a:endParaRPr>
          </a:p>
          <a:p>
            <a:pPr marL="0" indent="0" algn="r" rtl="1">
              <a:buNone/>
            </a:pPr>
            <a:r>
              <a:rPr lang="ar-IQ" sz="4000" dirty="0">
                <a:solidFill>
                  <a:srgbClr val="AC144E"/>
                </a:solidFill>
                <a:latin typeface="Algerian" panose="04020705040A02060702" pitchFamily="82" charset="0"/>
              </a:rPr>
              <a:t> تنوعا، كما تكون فرص الشفاء التام كبيرة جدا</a:t>
            </a:r>
            <a:r>
              <a:rPr lang="ar-IQ" dirty="0">
                <a:solidFill>
                  <a:srgbClr val="3333CC"/>
                </a:solidFill>
              </a:rPr>
              <a:t>.</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4026"/>
            <a:ext cx="3563007" cy="58037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386966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DDDD">
            <a:alpha val="64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12192000" cy="6858000"/>
          </a:xfrm>
          <a:noFill/>
          <a:ln w="57150">
            <a:noFill/>
          </a:ln>
        </p:spPr>
        <p:txBody>
          <a:bodyPr>
            <a:normAutofit/>
          </a:bodyPr>
          <a:lstStyle/>
          <a:p>
            <a:pPr marL="0" indent="0" algn="r" rtl="1">
              <a:buNone/>
            </a:pPr>
            <a:endParaRPr lang="ar-IQ" sz="3600" dirty="0">
              <a:solidFill>
                <a:srgbClr val="AC144E"/>
              </a:solidFill>
            </a:endParaRPr>
          </a:p>
          <a:p>
            <a:pPr marL="0" indent="0" algn="r" rtl="1">
              <a:buNone/>
            </a:pPr>
            <a:endParaRPr lang="ar-IQ" sz="3600" dirty="0">
              <a:solidFill>
                <a:srgbClr val="AC144E"/>
              </a:solidFill>
            </a:endParaRPr>
          </a:p>
          <a:p>
            <a:pPr marL="0" indent="0" algn="r" rtl="1">
              <a:buNone/>
            </a:pPr>
            <a:endParaRPr lang="ar-IQ" sz="3600" dirty="0">
              <a:solidFill>
                <a:srgbClr val="AC144E"/>
              </a:solidFill>
            </a:endParaRPr>
          </a:p>
          <a:p>
            <a:pPr marL="0" indent="0" algn="r" rtl="1">
              <a:buNone/>
            </a:pPr>
            <a:endParaRPr lang="ar-IQ" sz="3600" dirty="0">
              <a:solidFill>
                <a:srgbClr val="AC144E"/>
              </a:solidFill>
            </a:endParaRPr>
          </a:p>
          <a:p>
            <a:pPr marL="0" indent="0" algn="r" rtl="1">
              <a:buNone/>
            </a:pPr>
            <a:endParaRPr lang="ar-IQ" sz="3600" dirty="0">
              <a:solidFill>
                <a:srgbClr val="AC144E"/>
              </a:solidFill>
            </a:endParaRPr>
          </a:p>
          <a:p>
            <a:pPr marL="0" indent="0" algn="r" rtl="1">
              <a:buNone/>
            </a:pPr>
            <a:endParaRPr lang="ar-IQ" sz="3600" dirty="0">
              <a:solidFill>
                <a:srgbClr val="AC144E"/>
              </a:solidFill>
            </a:endParaRPr>
          </a:p>
          <a:p>
            <a:pPr marL="0" indent="0" algn="r" rtl="1">
              <a:buNone/>
            </a:pPr>
            <a:endParaRPr lang="ar-IQ" sz="3600" dirty="0">
              <a:solidFill>
                <a:srgbClr val="AC144E"/>
              </a:solidFill>
            </a:endParaRPr>
          </a:p>
          <a:p>
            <a:pPr marL="0" indent="0" algn="r" rtl="1">
              <a:buNone/>
            </a:pPr>
            <a:endParaRPr lang="ar-IQ" sz="3600" dirty="0">
              <a:solidFill>
                <a:srgbClr val="AC144E"/>
              </a:solidFill>
            </a:endParaRPr>
          </a:p>
          <a:p>
            <a:pPr algn="r" rtl="1">
              <a:buFont typeface="Wingdings" panose="05000000000000000000" pitchFamily="2" charset="2"/>
              <a:buChar char="Ø"/>
            </a:pPr>
            <a:r>
              <a:rPr lang="ar-IQ" sz="3600" dirty="0">
                <a:solidFill>
                  <a:srgbClr val="AC144E"/>
                </a:solidFill>
              </a:rPr>
              <a:t>معظم الكتل التي يتم اكتشافها في الثدي ليست خبيثة، ومع ذلك فإن العلامة المبكرة الأكثر شيوعاً للإصابة بمرض سرطان الثدي هي ظهور كتلة أو تكثـّف في نسيج الثدي. هذه الكتلة غير مؤلمة، غالبا.</a:t>
            </a:r>
          </a:p>
          <a:p>
            <a:pPr marL="0" indent="0" algn="r">
              <a:buNone/>
            </a:pPr>
            <a:endParaRPr lang="en-US" sz="3600" dirty="0">
              <a:solidFill>
                <a:srgbClr val="3333CC"/>
              </a:solidFill>
            </a:endParaRPr>
          </a:p>
        </p:txBody>
      </p:sp>
      <p:pic>
        <p:nvPicPr>
          <p:cNvPr id="2" name="Picture 1">
            <a:extLst>
              <a:ext uri="{FF2B5EF4-FFF2-40B4-BE49-F238E27FC236}">
                <a16:creationId xmlns:a16="http://schemas.microsoft.com/office/drawing/2014/main" id="{1BA47DED-5409-EC91-D5EC-AE7FEB60200E}"/>
              </a:ext>
            </a:extLst>
          </p:cNvPr>
          <p:cNvPicPr>
            <a:picLocks noChangeAspect="1"/>
          </p:cNvPicPr>
          <p:nvPr/>
        </p:nvPicPr>
        <p:blipFill>
          <a:blip r:embed="rId2"/>
          <a:stretch>
            <a:fillRect/>
          </a:stretch>
        </p:blipFill>
        <p:spPr>
          <a:xfrm>
            <a:off x="2487942" y="575187"/>
            <a:ext cx="6891651" cy="3429000"/>
          </a:xfrm>
          <a:prstGeom prst="rect">
            <a:avLst/>
          </a:prstGeom>
        </p:spPr>
      </p:pic>
    </p:spTree>
    <p:extLst>
      <p:ext uri="{BB962C8B-B14F-4D97-AF65-F5344CB8AC3E}">
        <p14:creationId xmlns:p14="http://schemas.microsoft.com/office/powerpoint/2010/main" val="2911911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607E9-B31C-0B8D-8014-C80FDD03E697}"/>
              </a:ext>
            </a:extLst>
          </p:cNvPr>
          <p:cNvSpPr>
            <a:spLocks noGrp="1"/>
          </p:cNvSpPr>
          <p:nvPr>
            <p:ph type="title" idx="4294967295"/>
          </p:nvPr>
        </p:nvSpPr>
        <p:spPr>
          <a:xfrm>
            <a:off x="0" y="17463"/>
            <a:ext cx="12192000" cy="1325562"/>
          </a:xfrm>
          <a:solidFill>
            <a:srgbClr val="FFDDDD">
              <a:alpha val="42000"/>
            </a:srgbClr>
          </a:solidFill>
        </p:spPr>
        <p:txBody>
          <a:bodyPr/>
          <a:lstStyle/>
          <a:p>
            <a:pPr algn="ctr"/>
            <a:r>
              <a:rPr lang="en-US" b="1" dirty="0">
                <a:solidFill>
                  <a:srgbClr val="CC3399"/>
                </a:solidFill>
              </a:rPr>
              <a:t>Objectives </a:t>
            </a:r>
            <a:r>
              <a:rPr lang="ar-IQ" b="1" dirty="0">
                <a:solidFill>
                  <a:srgbClr val="CC3399"/>
                </a:solidFill>
              </a:rPr>
              <a:t>اهداف المحاضرة               </a:t>
            </a:r>
            <a:endParaRPr lang="en-US" b="1" dirty="0">
              <a:solidFill>
                <a:srgbClr val="CC3399"/>
              </a:solidFill>
            </a:endParaRPr>
          </a:p>
        </p:txBody>
      </p:sp>
      <p:sp>
        <p:nvSpPr>
          <p:cNvPr id="3" name="Content Placeholder 2">
            <a:extLst>
              <a:ext uri="{FF2B5EF4-FFF2-40B4-BE49-F238E27FC236}">
                <a16:creationId xmlns:a16="http://schemas.microsoft.com/office/drawing/2014/main" id="{0C0C5CBD-6A0F-5BFD-986D-B16C6BE8FBA6}"/>
              </a:ext>
            </a:extLst>
          </p:cNvPr>
          <p:cNvSpPr>
            <a:spLocks noGrp="1"/>
          </p:cNvSpPr>
          <p:nvPr>
            <p:ph idx="4294967295"/>
          </p:nvPr>
        </p:nvSpPr>
        <p:spPr>
          <a:xfrm>
            <a:off x="0" y="1343025"/>
            <a:ext cx="12192000" cy="5497513"/>
          </a:xfrm>
          <a:solidFill>
            <a:srgbClr val="FFDDDD">
              <a:alpha val="31000"/>
            </a:srgbClr>
          </a:solidFill>
        </p:spPr>
        <p:txBody>
          <a:bodyPr>
            <a:normAutofit/>
          </a:bodyPr>
          <a:lstStyle/>
          <a:p>
            <a:pPr algn="r" rtl="1">
              <a:buFont typeface="Wingdings" panose="05000000000000000000" pitchFamily="2" charset="2"/>
              <a:buChar char="§"/>
            </a:pPr>
            <a:r>
              <a:rPr lang="ar-IQ" dirty="0">
                <a:solidFill>
                  <a:srgbClr val="C00000"/>
                </a:solidFill>
              </a:rPr>
              <a:t>التعريف بمصطلح اكتوبر الوردي ونبذة تاريخية عنه.</a:t>
            </a:r>
          </a:p>
          <a:p>
            <a:pPr algn="r" rtl="1">
              <a:buFont typeface="Wingdings" panose="05000000000000000000" pitchFamily="2" charset="2"/>
              <a:buChar char="§"/>
            </a:pPr>
            <a:r>
              <a:rPr lang="ar-IQ" dirty="0">
                <a:solidFill>
                  <a:srgbClr val="C00000"/>
                </a:solidFill>
              </a:rPr>
              <a:t>تعريف المرض (ما هو سرطان الثدي؟)</a:t>
            </a:r>
          </a:p>
          <a:p>
            <a:pPr algn="r" rtl="1">
              <a:buFont typeface="Wingdings" panose="05000000000000000000" pitchFamily="2" charset="2"/>
              <a:buChar char="§"/>
            </a:pPr>
            <a:r>
              <a:rPr lang="ar-IQ" dirty="0">
                <a:solidFill>
                  <a:srgbClr val="C00000"/>
                </a:solidFill>
              </a:rPr>
              <a:t>نسبة الاصابة</a:t>
            </a:r>
          </a:p>
          <a:p>
            <a:pPr algn="r" rtl="1">
              <a:buFont typeface="Wingdings" panose="05000000000000000000" pitchFamily="2" charset="2"/>
              <a:buChar char="§"/>
            </a:pPr>
            <a:r>
              <a:rPr lang="ar-IQ" dirty="0">
                <a:solidFill>
                  <a:srgbClr val="C00000"/>
                </a:solidFill>
              </a:rPr>
              <a:t>نبذة تشريحية </a:t>
            </a:r>
          </a:p>
          <a:p>
            <a:pPr algn="r" rtl="1">
              <a:buFont typeface="Wingdings" panose="05000000000000000000" pitchFamily="2" charset="2"/>
              <a:buChar char="§"/>
            </a:pPr>
            <a:r>
              <a:rPr lang="ar-IQ" dirty="0">
                <a:solidFill>
                  <a:srgbClr val="C00000"/>
                </a:solidFill>
              </a:rPr>
              <a:t>اعراض الاصابة </a:t>
            </a:r>
          </a:p>
          <a:p>
            <a:pPr algn="r" rtl="1">
              <a:buFont typeface="Wingdings" panose="05000000000000000000" pitchFamily="2" charset="2"/>
              <a:buChar char="§"/>
            </a:pPr>
            <a:r>
              <a:rPr lang="ar-IQ" dirty="0">
                <a:solidFill>
                  <a:srgbClr val="C00000"/>
                </a:solidFill>
              </a:rPr>
              <a:t>اسباب او عوامل الخطورة</a:t>
            </a:r>
          </a:p>
          <a:p>
            <a:pPr algn="r" rtl="1">
              <a:buFont typeface="Wingdings" panose="05000000000000000000" pitchFamily="2" charset="2"/>
              <a:buChar char="§"/>
            </a:pPr>
            <a:r>
              <a:rPr lang="ar-IQ" dirty="0">
                <a:solidFill>
                  <a:srgbClr val="C00000"/>
                </a:solidFill>
              </a:rPr>
              <a:t>طرق التشخيص ( التاكيد على كيفية الفحص الذاتي)</a:t>
            </a:r>
          </a:p>
          <a:p>
            <a:pPr algn="r" rtl="1">
              <a:buFont typeface="Wingdings" panose="05000000000000000000" pitchFamily="2" charset="2"/>
              <a:buChar char="§"/>
            </a:pPr>
            <a:r>
              <a:rPr lang="ar-IQ" dirty="0">
                <a:solidFill>
                  <a:srgbClr val="C00000"/>
                </a:solidFill>
              </a:rPr>
              <a:t>العلاج</a:t>
            </a:r>
          </a:p>
          <a:p>
            <a:pPr algn="r" rtl="1">
              <a:buFont typeface="Wingdings" panose="05000000000000000000" pitchFamily="2" charset="2"/>
              <a:buChar char="§"/>
            </a:pPr>
            <a:r>
              <a:rPr lang="ar-IQ" dirty="0">
                <a:solidFill>
                  <a:srgbClr val="C00000"/>
                </a:solidFill>
              </a:rPr>
              <a:t>طرق الوقاية </a:t>
            </a:r>
          </a:p>
        </p:txBody>
      </p:sp>
      <p:pic>
        <p:nvPicPr>
          <p:cNvPr id="4" name="Picture 3">
            <a:extLst>
              <a:ext uri="{FF2B5EF4-FFF2-40B4-BE49-F238E27FC236}">
                <a16:creationId xmlns:a16="http://schemas.microsoft.com/office/drawing/2014/main" id="{B80E2A80-5988-BDB3-FEA7-D912FDB9C793}"/>
              </a:ext>
            </a:extLst>
          </p:cNvPr>
          <p:cNvPicPr>
            <a:picLocks noChangeAspect="1"/>
          </p:cNvPicPr>
          <p:nvPr/>
        </p:nvPicPr>
        <p:blipFill>
          <a:blip r:embed="rId2"/>
          <a:stretch>
            <a:fillRect/>
          </a:stretch>
        </p:blipFill>
        <p:spPr>
          <a:xfrm>
            <a:off x="0" y="3639345"/>
            <a:ext cx="6096000" cy="3200400"/>
          </a:xfrm>
          <a:prstGeom prst="rect">
            <a:avLst/>
          </a:prstGeom>
        </p:spPr>
      </p:pic>
    </p:spTree>
    <p:extLst>
      <p:ext uri="{BB962C8B-B14F-4D97-AF65-F5344CB8AC3E}">
        <p14:creationId xmlns:p14="http://schemas.microsoft.com/office/powerpoint/2010/main" val="3537298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12192000" cy="6858000"/>
          </a:xfrm>
          <a:solidFill>
            <a:srgbClr val="FFDDDD">
              <a:alpha val="41000"/>
            </a:srgbClr>
          </a:solidFill>
          <a:ln w="76200">
            <a:noFill/>
          </a:ln>
        </p:spPr>
        <p:txBody>
          <a:bodyPr>
            <a:noAutofit/>
          </a:bodyPr>
          <a:lstStyle/>
          <a:p>
            <a:pPr marL="0" indent="0" algn="r" rtl="1">
              <a:buNone/>
            </a:pPr>
            <a:endParaRPr lang="ar-IQ" sz="3600" dirty="0">
              <a:solidFill>
                <a:srgbClr val="AC144E"/>
              </a:solidFill>
            </a:endParaRPr>
          </a:p>
          <a:p>
            <a:pPr algn="r" rtl="1">
              <a:buFont typeface="Wingdings" panose="05000000000000000000" pitchFamily="2" charset="2"/>
              <a:buChar char="Ø"/>
            </a:pPr>
            <a:r>
              <a:rPr lang="ar-IQ" sz="3600" dirty="0">
                <a:solidFill>
                  <a:srgbClr val="AC144E"/>
                </a:solidFill>
              </a:rPr>
              <a:t>توجد حالات طبية أخرى، غير سرطان الثدي، يمكن أن تؤدي إلى تغيّر في حجم الثدي أو في نسيجه. فنسيج الثدي يتغير، بطبيعة الحال، </a:t>
            </a:r>
            <a:r>
              <a:rPr lang="ar-IQ" sz="3600" dirty="0">
                <a:solidFill>
                  <a:srgbClr val="AC144E"/>
                </a:solidFill>
                <a:highlight>
                  <a:srgbClr val="00FFFF"/>
                </a:highlight>
              </a:rPr>
              <a:t>خلال</a:t>
            </a:r>
            <a:r>
              <a:rPr lang="ar-IQ" sz="3600" i="1" u="sng" dirty="0">
                <a:solidFill>
                  <a:srgbClr val="AC144E"/>
                </a:solidFill>
                <a:highlight>
                  <a:srgbClr val="00FFFF"/>
                </a:highlight>
              </a:rPr>
              <a:t> فترة الحمل وخلال فترة الحي</a:t>
            </a:r>
            <a:r>
              <a:rPr lang="ar-IQ" sz="3600" i="1" u="sng" dirty="0">
                <a:solidFill>
                  <a:srgbClr val="AC144E"/>
                </a:solidFill>
              </a:rPr>
              <a:t>ض</a:t>
            </a:r>
            <a:r>
              <a:rPr lang="ar-IQ" sz="3600" dirty="0">
                <a:solidFill>
                  <a:srgbClr val="AC144E"/>
                </a:solidFill>
              </a:rPr>
              <a:t>.</a:t>
            </a:r>
          </a:p>
          <a:p>
            <a:pPr algn="r" rtl="1">
              <a:buFont typeface="Wingdings" panose="05000000000000000000" pitchFamily="2" charset="2"/>
              <a:buChar char="Ø"/>
            </a:pPr>
            <a:r>
              <a:rPr lang="ar-IQ" sz="3600" dirty="0">
                <a:solidFill>
                  <a:srgbClr val="AC144E"/>
                </a:solidFill>
              </a:rPr>
              <a:t>أما الأسباب الأخرى المحتملة لظهور أورام ليست سرطانية (حميدة) في الثدي فتشمل:</a:t>
            </a:r>
          </a:p>
          <a:p>
            <a:pPr algn="r" rtl="1">
              <a:buFont typeface="Wingdings" panose="05000000000000000000" pitchFamily="2" charset="2"/>
              <a:buChar char="Ø"/>
            </a:pPr>
            <a:r>
              <a:rPr lang="ar-IQ" sz="3600" dirty="0">
                <a:solidFill>
                  <a:srgbClr val="AC144E"/>
                </a:solidFill>
              </a:rPr>
              <a:t>تغيّرات كيسيّة ليفيّة </a:t>
            </a:r>
            <a:r>
              <a:rPr lang="en-US" sz="3600" dirty="0">
                <a:solidFill>
                  <a:srgbClr val="AC144E"/>
                </a:solidFill>
              </a:rPr>
              <a:t>(fibrocystic changes)</a:t>
            </a:r>
          </a:p>
          <a:p>
            <a:pPr algn="r" rtl="1">
              <a:buFont typeface="Wingdings" panose="05000000000000000000" pitchFamily="2" charset="2"/>
              <a:buChar char="Ø"/>
            </a:pPr>
            <a:r>
              <a:rPr lang="ar-IQ" sz="3600" dirty="0">
                <a:solidFill>
                  <a:srgbClr val="AC144E"/>
                </a:solidFill>
              </a:rPr>
              <a:t>تكيّس  </a:t>
            </a:r>
            <a:r>
              <a:rPr lang="en-US" sz="3600" dirty="0">
                <a:solidFill>
                  <a:srgbClr val="AC144E"/>
                </a:solidFill>
              </a:rPr>
              <a:t>(Cyst)</a:t>
            </a:r>
          </a:p>
          <a:p>
            <a:pPr algn="r" rtl="1">
              <a:buFont typeface="Wingdings" panose="05000000000000000000" pitchFamily="2" charset="2"/>
              <a:buChar char="Ø"/>
            </a:pPr>
            <a:r>
              <a:rPr lang="ar-IQ" sz="3600" dirty="0">
                <a:solidFill>
                  <a:srgbClr val="AC144E"/>
                </a:solidFill>
              </a:rPr>
              <a:t>ورم غُدّي ليفيّ </a:t>
            </a:r>
            <a:r>
              <a:rPr lang="en-US" sz="3600" dirty="0">
                <a:solidFill>
                  <a:srgbClr val="AC144E"/>
                </a:solidFill>
              </a:rPr>
              <a:t>(fibroadenoma)</a:t>
            </a:r>
          </a:p>
          <a:p>
            <a:pPr algn="r" rtl="1">
              <a:buFont typeface="Wingdings" panose="05000000000000000000" pitchFamily="2" charset="2"/>
              <a:buChar char="Ø"/>
            </a:pPr>
            <a:r>
              <a:rPr lang="ar-IQ" sz="3600" dirty="0">
                <a:solidFill>
                  <a:srgbClr val="AC144E"/>
                </a:solidFill>
              </a:rPr>
              <a:t>تلوّث أو إصابة</a:t>
            </a:r>
            <a:r>
              <a:rPr lang="ar-IQ" dirty="0">
                <a:solidFill>
                  <a:srgbClr val="AC144E"/>
                </a:solidFill>
              </a:rPr>
              <a:t>.</a:t>
            </a:r>
          </a:p>
        </p:txBody>
      </p:sp>
      <p:pic>
        <p:nvPicPr>
          <p:cNvPr id="2" name="Picture 1">
            <a:extLst>
              <a:ext uri="{FF2B5EF4-FFF2-40B4-BE49-F238E27FC236}">
                <a16:creationId xmlns:a16="http://schemas.microsoft.com/office/drawing/2014/main" id="{2DD47D8E-EB0F-8AE5-BBA6-A5EE90A7ED55}"/>
              </a:ext>
            </a:extLst>
          </p:cNvPr>
          <p:cNvPicPr>
            <a:picLocks noChangeAspect="1"/>
          </p:cNvPicPr>
          <p:nvPr/>
        </p:nvPicPr>
        <p:blipFill>
          <a:blip r:embed="rId2"/>
          <a:stretch>
            <a:fillRect/>
          </a:stretch>
        </p:blipFill>
        <p:spPr>
          <a:xfrm>
            <a:off x="0" y="3200401"/>
            <a:ext cx="4144297" cy="3657600"/>
          </a:xfrm>
          <a:prstGeom prst="rect">
            <a:avLst/>
          </a:prstGeom>
        </p:spPr>
      </p:pic>
    </p:spTree>
    <p:extLst>
      <p:ext uri="{BB962C8B-B14F-4D97-AF65-F5344CB8AC3E}">
        <p14:creationId xmlns:p14="http://schemas.microsoft.com/office/powerpoint/2010/main" val="28540162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620713"/>
            <a:ext cx="12063413" cy="590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0259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477838"/>
            <a:ext cx="11249025" cy="590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40047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12192000" cy="6858000"/>
          </a:xfrm>
          <a:solidFill>
            <a:srgbClr val="FFDDDD">
              <a:alpha val="36000"/>
            </a:srgbClr>
          </a:solidFill>
          <a:ln w="57150">
            <a:noFill/>
          </a:ln>
        </p:spPr>
        <p:txBody>
          <a:bodyPr anchor="t">
            <a:normAutofit/>
          </a:bodyPr>
          <a:lstStyle/>
          <a:p>
            <a:pPr algn="r">
              <a:buFontTx/>
              <a:buChar char="-"/>
            </a:pPr>
            <a:endParaRPr lang="ar-IQ" sz="3600" dirty="0">
              <a:solidFill>
                <a:srgbClr val="AC144E"/>
              </a:solidFill>
              <a:cs typeface="+mj-cs"/>
            </a:endParaRPr>
          </a:p>
          <a:p>
            <a:pPr algn="r">
              <a:buFontTx/>
              <a:buChar char="-"/>
            </a:pPr>
            <a:r>
              <a:rPr lang="ar-IQ" sz="3600" dirty="0">
                <a:solidFill>
                  <a:srgbClr val="AC144E"/>
                </a:solidFill>
                <a:cs typeface="+mj-cs"/>
              </a:rPr>
              <a:t>إفراز مادة شفافة أو مشابهة للدم من الحلمة، يظهر، </a:t>
            </a:r>
          </a:p>
          <a:p>
            <a:pPr marL="0" indent="0" algn="r">
              <a:buNone/>
            </a:pPr>
            <a:r>
              <a:rPr lang="ar-IQ" sz="3600" dirty="0">
                <a:solidFill>
                  <a:srgbClr val="AC144E"/>
                </a:solidFill>
                <a:cs typeface="+mj-cs"/>
              </a:rPr>
              <a:t>أحيانا، مع ظهور الورم في الثدي</a:t>
            </a:r>
          </a:p>
          <a:p>
            <a:pPr marL="0" indent="0" algn="r">
              <a:buNone/>
            </a:pPr>
            <a:r>
              <a:rPr lang="ar-IQ" sz="3600" dirty="0">
                <a:solidFill>
                  <a:srgbClr val="AC144E"/>
                </a:solidFill>
                <a:cs typeface="+mj-cs"/>
              </a:rPr>
              <a:t>من أنواع الأفرازات:-</a:t>
            </a:r>
          </a:p>
          <a:p>
            <a:pPr marL="0" indent="0" algn="r">
              <a:buNone/>
            </a:pPr>
            <a:r>
              <a:rPr lang="ar-IQ" sz="3600" dirty="0">
                <a:solidFill>
                  <a:srgbClr val="AC144E"/>
                </a:solidFill>
                <a:cs typeface="+mj-cs"/>
              </a:rPr>
              <a:t>لونها أحمر أو زهري أو بني</a:t>
            </a:r>
          </a:p>
          <a:p>
            <a:pPr marL="0" indent="0" algn="r">
              <a:buNone/>
            </a:pPr>
            <a:r>
              <a:rPr lang="ar-IQ" sz="3600" dirty="0">
                <a:solidFill>
                  <a:srgbClr val="AC144E"/>
                </a:solidFill>
                <a:cs typeface="+mj-cs"/>
              </a:rPr>
              <a:t>من النوع اللزج الصافي اللون</a:t>
            </a:r>
          </a:p>
          <a:p>
            <a:pPr marL="0" indent="0" algn="r">
              <a:buNone/>
            </a:pPr>
            <a:r>
              <a:rPr lang="ar-IQ" sz="3600" dirty="0">
                <a:solidFill>
                  <a:srgbClr val="AC144E"/>
                </a:solidFill>
                <a:cs typeface="+mj-cs"/>
              </a:rPr>
              <a:t>يميل لونه إلى ما بين البني</a:t>
            </a:r>
          </a:p>
          <a:p>
            <a:pPr marL="0" indent="0" algn="r">
              <a:buNone/>
            </a:pPr>
            <a:r>
              <a:rPr lang="ar-IQ" sz="3600" dirty="0">
                <a:solidFill>
                  <a:srgbClr val="AC144E"/>
                </a:solidFill>
                <a:cs typeface="+mj-cs"/>
              </a:rPr>
              <a:t> والأسود (متلألئ)</a:t>
            </a:r>
          </a:p>
          <a:p>
            <a:pPr marL="0" indent="0" algn="r">
              <a:buNone/>
            </a:pPr>
            <a:r>
              <a:rPr lang="ar-IQ" sz="3600" dirty="0">
                <a:solidFill>
                  <a:srgbClr val="AC144E"/>
                </a:solidFill>
                <a:cs typeface="+mj-cs"/>
              </a:rPr>
              <a:t>تظهر تلقائياً دون الضغط</a:t>
            </a:r>
          </a:p>
          <a:p>
            <a:pPr marL="0" indent="0" algn="r">
              <a:buNone/>
            </a:pPr>
            <a:r>
              <a:rPr lang="ar-IQ" sz="3600" dirty="0">
                <a:solidFill>
                  <a:srgbClr val="AC144E"/>
                </a:solidFill>
                <a:cs typeface="+mj-cs"/>
              </a:rPr>
              <a:t> على الحلمة-</a:t>
            </a:r>
            <a:endParaRPr lang="en-US" sz="3600" dirty="0">
              <a:solidFill>
                <a:srgbClr val="AC144E"/>
              </a:solidFill>
              <a:cs typeface="+mj-cs"/>
            </a:endParaRPr>
          </a:p>
        </p:txBody>
      </p:sp>
      <p:pic>
        <p:nvPicPr>
          <p:cNvPr id="2" name="Picture 1">
            <a:extLst>
              <a:ext uri="{FF2B5EF4-FFF2-40B4-BE49-F238E27FC236}">
                <a16:creationId xmlns:a16="http://schemas.microsoft.com/office/drawing/2014/main" id="{F268601A-B535-9AEC-4530-F1CEFA4104B0}"/>
              </a:ext>
            </a:extLst>
          </p:cNvPr>
          <p:cNvPicPr>
            <a:picLocks noChangeAspect="1"/>
          </p:cNvPicPr>
          <p:nvPr/>
        </p:nvPicPr>
        <p:blipFill>
          <a:blip r:embed="rId2"/>
          <a:stretch>
            <a:fillRect/>
          </a:stretch>
        </p:blipFill>
        <p:spPr>
          <a:xfrm>
            <a:off x="-1" y="1423833"/>
            <a:ext cx="6592529" cy="5434167"/>
          </a:xfrm>
          <a:prstGeom prst="rect">
            <a:avLst/>
          </a:prstGeom>
        </p:spPr>
      </p:pic>
    </p:spTree>
    <p:extLst>
      <p:ext uri="{BB962C8B-B14F-4D97-AF65-F5344CB8AC3E}">
        <p14:creationId xmlns:p14="http://schemas.microsoft.com/office/powerpoint/2010/main" val="270029146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12192000" cy="6858000"/>
          </a:xfrm>
          <a:solidFill>
            <a:srgbClr val="FFDDDD">
              <a:alpha val="37000"/>
            </a:srgbClr>
          </a:solidFill>
          <a:ln w="57150">
            <a:noFill/>
          </a:ln>
        </p:spPr>
        <p:txBody>
          <a:bodyPr/>
          <a:lstStyle/>
          <a:p>
            <a:pPr marL="0" indent="0" algn="r">
              <a:buNone/>
            </a:pPr>
            <a:r>
              <a:rPr lang="ar-IQ" sz="3300" dirty="0">
                <a:solidFill>
                  <a:srgbClr val="C00000"/>
                </a:solidFill>
              </a:rPr>
              <a:t>- تراجع الحلمة أو تسننها</a:t>
            </a:r>
          </a:p>
          <a:p>
            <a:pPr marL="0" indent="0" algn="r">
              <a:buNone/>
            </a:pPr>
            <a:r>
              <a:rPr lang="ar-IQ" sz="3300" dirty="0">
                <a:solidFill>
                  <a:srgbClr val="C00000"/>
                </a:solidFill>
              </a:rPr>
              <a:t>- تغيّر حجم أو ملامح الثدي</a:t>
            </a:r>
          </a:p>
          <a:p>
            <a:pPr marL="0" indent="0" algn="r">
              <a:buNone/>
            </a:pPr>
            <a:endParaRPr lang="ar-IQ" sz="3300" dirty="0">
              <a:solidFill>
                <a:srgbClr val="C00000"/>
              </a:solidFill>
            </a:endParaRPr>
          </a:p>
          <a:p>
            <a:pPr algn="r" rtl="1">
              <a:buFontTx/>
              <a:buChar char="-"/>
            </a:pPr>
            <a:r>
              <a:rPr lang="ar-IQ" sz="3300" dirty="0">
                <a:solidFill>
                  <a:srgbClr val="C00000"/>
                </a:solidFill>
              </a:rPr>
              <a:t>تسطـّح أو تسنن او زيادة سمك </a:t>
            </a:r>
          </a:p>
          <a:p>
            <a:pPr algn="r">
              <a:buFontTx/>
              <a:buChar char="-"/>
            </a:pPr>
            <a:r>
              <a:rPr lang="ar-IQ" sz="3300" dirty="0">
                <a:solidFill>
                  <a:srgbClr val="C00000"/>
                </a:solidFill>
              </a:rPr>
              <a:t>الجلد الذي يغطي الثّدي</a:t>
            </a:r>
          </a:p>
          <a:p>
            <a:pPr algn="r" rtl="1">
              <a:buFontTx/>
              <a:buChar char="-"/>
            </a:pPr>
            <a:r>
              <a:rPr lang="ar-IQ" sz="3300" dirty="0">
                <a:solidFill>
                  <a:srgbClr val="C00000"/>
                </a:solidFill>
              </a:rPr>
              <a:t>ظهور احمرار أو ما يشبه الجلد</a:t>
            </a:r>
          </a:p>
          <a:p>
            <a:pPr marL="0" indent="0" algn="r" rtl="1">
              <a:buNone/>
            </a:pPr>
            <a:r>
              <a:rPr lang="ar-IQ" sz="3300" dirty="0">
                <a:solidFill>
                  <a:srgbClr val="C00000"/>
                </a:solidFill>
              </a:rPr>
              <a:t> المجعّد على سطح الثدي،</a:t>
            </a:r>
          </a:p>
          <a:p>
            <a:pPr algn="r">
              <a:buFontTx/>
              <a:buChar char="-"/>
            </a:pPr>
            <a:r>
              <a:rPr lang="ar-IQ" sz="3300" dirty="0">
                <a:solidFill>
                  <a:srgbClr val="C00000"/>
                </a:solidFill>
              </a:rPr>
              <a:t> مثل قشرة البرتقال.</a:t>
            </a:r>
            <a:endParaRPr lang="en-US" sz="3300" dirty="0">
              <a:solidFill>
                <a:srgbClr val="C00000"/>
              </a:solidFill>
            </a:endParaRPr>
          </a:p>
          <a:p>
            <a:pPr marL="0" indent="0" algn="r">
              <a:buNone/>
            </a:pPr>
            <a:endParaRPr lang="en-US" dirty="0">
              <a:solidFill>
                <a:srgbClr val="C00000"/>
              </a:solidFill>
            </a:endParaRPr>
          </a:p>
        </p:txBody>
      </p:sp>
      <p:pic>
        <p:nvPicPr>
          <p:cNvPr id="5" name="Picture 4">
            <a:extLst>
              <a:ext uri="{FF2B5EF4-FFF2-40B4-BE49-F238E27FC236}">
                <a16:creationId xmlns:a16="http://schemas.microsoft.com/office/drawing/2014/main" id="{721F387E-D297-5098-48BB-6E02E6B870F2}"/>
              </a:ext>
            </a:extLst>
          </p:cNvPr>
          <p:cNvPicPr>
            <a:picLocks noChangeAspect="1"/>
          </p:cNvPicPr>
          <p:nvPr/>
        </p:nvPicPr>
        <p:blipFill>
          <a:blip r:embed="rId2"/>
          <a:stretch>
            <a:fillRect/>
          </a:stretch>
        </p:blipFill>
        <p:spPr>
          <a:xfrm>
            <a:off x="0" y="4527755"/>
            <a:ext cx="3288890" cy="2330243"/>
          </a:xfrm>
          <a:prstGeom prst="rect">
            <a:avLst/>
          </a:prstGeom>
        </p:spPr>
      </p:pic>
      <p:pic>
        <p:nvPicPr>
          <p:cNvPr id="6" name="Picture 5">
            <a:extLst>
              <a:ext uri="{FF2B5EF4-FFF2-40B4-BE49-F238E27FC236}">
                <a16:creationId xmlns:a16="http://schemas.microsoft.com/office/drawing/2014/main" id="{E2A8FDF1-D39C-06A6-A98F-6D2338A06CC1}"/>
              </a:ext>
            </a:extLst>
          </p:cNvPr>
          <p:cNvPicPr>
            <a:picLocks noChangeAspect="1"/>
          </p:cNvPicPr>
          <p:nvPr/>
        </p:nvPicPr>
        <p:blipFill>
          <a:blip r:embed="rId3"/>
          <a:stretch>
            <a:fillRect/>
          </a:stretch>
        </p:blipFill>
        <p:spPr>
          <a:xfrm>
            <a:off x="3288890" y="4549559"/>
            <a:ext cx="3480619" cy="2330242"/>
          </a:xfrm>
          <a:prstGeom prst="rect">
            <a:avLst/>
          </a:prstGeom>
        </p:spPr>
      </p:pic>
      <p:pic>
        <p:nvPicPr>
          <p:cNvPr id="7" name="Picture 6">
            <a:extLst>
              <a:ext uri="{FF2B5EF4-FFF2-40B4-BE49-F238E27FC236}">
                <a16:creationId xmlns:a16="http://schemas.microsoft.com/office/drawing/2014/main" id="{2C6E9DF6-B3E6-E4E4-C04F-024B31E5F9FA}"/>
              </a:ext>
            </a:extLst>
          </p:cNvPr>
          <p:cNvPicPr>
            <a:picLocks noChangeAspect="1"/>
          </p:cNvPicPr>
          <p:nvPr/>
        </p:nvPicPr>
        <p:blipFill>
          <a:blip r:embed="rId4"/>
          <a:stretch>
            <a:fillRect/>
          </a:stretch>
        </p:blipFill>
        <p:spPr>
          <a:xfrm>
            <a:off x="6769509" y="4551078"/>
            <a:ext cx="3136490" cy="2105792"/>
          </a:xfrm>
          <a:prstGeom prst="rect">
            <a:avLst/>
          </a:prstGeom>
        </p:spPr>
      </p:pic>
      <p:pic>
        <p:nvPicPr>
          <p:cNvPr id="9" name="Picture 8">
            <a:extLst>
              <a:ext uri="{FF2B5EF4-FFF2-40B4-BE49-F238E27FC236}">
                <a16:creationId xmlns:a16="http://schemas.microsoft.com/office/drawing/2014/main" id="{C82D49E0-59C6-BCF5-C544-D27AE4FAA9AA}"/>
              </a:ext>
            </a:extLst>
          </p:cNvPr>
          <p:cNvPicPr>
            <a:picLocks noChangeAspect="1"/>
          </p:cNvPicPr>
          <p:nvPr/>
        </p:nvPicPr>
        <p:blipFill>
          <a:blip r:embed="rId5"/>
          <a:stretch>
            <a:fillRect/>
          </a:stretch>
        </p:blipFill>
        <p:spPr>
          <a:xfrm>
            <a:off x="-1" y="21801"/>
            <a:ext cx="7182465" cy="4505952"/>
          </a:xfrm>
          <a:prstGeom prst="rect">
            <a:avLst/>
          </a:prstGeom>
        </p:spPr>
      </p:pic>
    </p:spTree>
    <p:extLst>
      <p:ext uri="{BB962C8B-B14F-4D97-AF65-F5344CB8AC3E}">
        <p14:creationId xmlns:p14="http://schemas.microsoft.com/office/powerpoint/2010/main" val="3556672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33FFC9-27BF-9391-006D-A3FFD320E1CB}"/>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896EE602-9DD5-3909-2AF0-DECCCBF1DBB6}"/>
              </a:ext>
            </a:extLst>
          </p:cNvPr>
          <p:cNvSpPr>
            <a:spLocks noGrp="1"/>
          </p:cNvSpPr>
          <p:nvPr>
            <p:ph type="title"/>
          </p:nvPr>
        </p:nvSpPr>
        <p:spPr>
          <a:xfrm>
            <a:off x="6695768" y="365125"/>
            <a:ext cx="4277032" cy="1325563"/>
          </a:xfrm>
        </p:spPr>
        <p:txBody>
          <a:bodyPr>
            <a:normAutofit/>
          </a:bodyPr>
          <a:lstStyle/>
          <a:p>
            <a:pPr algn="ctr"/>
            <a:r>
              <a:rPr lang="ar-IQ" b="1" dirty="0">
                <a:solidFill>
                  <a:srgbClr val="CC3399"/>
                </a:solidFill>
              </a:rPr>
              <a:t>عوامل الخطورة</a:t>
            </a:r>
            <a:endParaRPr lang="en-US" b="1" dirty="0">
              <a:solidFill>
                <a:srgbClr val="CC3399"/>
              </a:solidFill>
            </a:endParaRPr>
          </a:p>
        </p:txBody>
      </p:sp>
    </p:spTree>
    <p:extLst>
      <p:ext uri="{BB962C8B-B14F-4D97-AF65-F5344CB8AC3E}">
        <p14:creationId xmlns:p14="http://schemas.microsoft.com/office/powerpoint/2010/main" val="7177023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E9BE3-6E53-A5C1-AFD2-F2634F930935}"/>
              </a:ext>
            </a:extLst>
          </p:cNvPr>
          <p:cNvSpPr>
            <a:spLocks noGrp="1"/>
          </p:cNvSpPr>
          <p:nvPr>
            <p:ph type="title"/>
          </p:nvPr>
        </p:nvSpPr>
        <p:spPr/>
        <p:txBody>
          <a:bodyPr>
            <a:normAutofit/>
          </a:bodyPr>
          <a:lstStyle/>
          <a:p>
            <a:pPr algn="ctr"/>
            <a:r>
              <a:rPr lang="ar-IQ" sz="4800" b="1" i="1" dirty="0">
                <a:solidFill>
                  <a:srgbClr val="CC3399"/>
                </a:solidFill>
              </a:rPr>
              <a:t>العوامل التي تزيد خطر الاصابة بالمرض</a:t>
            </a:r>
            <a:endParaRPr lang="en-US" sz="4800" b="1" i="1" dirty="0">
              <a:solidFill>
                <a:srgbClr val="CC3399"/>
              </a:solidFill>
            </a:endParaRPr>
          </a:p>
        </p:txBody>
      </p:sp>
      <p:sp>
        <p:nvSpPr>
          <p:cNvPr id="9" name="Content Placeholder 8">
            <a:extLst>
              <a:ext uri="{FF2B5EF4-FFF2-40B4-BE49-F238E27FC236}">
                <a16:creationId xmlns:a16="http://schemas.microsoft.com/office/drawing/2014/main" id="{48B5C349-CAAF-A244-3377-DC5B715D1EC3}"/>
              </a:ext>
            </a:extLst>
          </p:cNvPr>
          <p:cNvSpPr>
            <a:spLocks noGrp="1"/>
          </p:cNvSpPr>
          <p:nvPr>
            <p:ph sz="half" idx="1"/>
          </p:nvPr>
        </p:nvSpPr>
        <p:spPr>
          <a:xfrm>
            <a:off x="486508" y="4369775"/>
            <a:ext cx="5181600" cy="1600203"/>
          </a:xfrm>
        </p:spPr>
        <p:txBody>
          <a:bodyPr>
            <a:normAutofit/>
          </a:bodyPr>
          <a:lstStyle/>
          <a:p>
            <a:pPr marL="0" indent="0" algn="ctr">
              <a:buNone/>
            </a:pPr>
            <a:r>
              <a:rPr lang="ar-IQ" sz="5400" b="1" dirty="0">
                <a:solidFill>
                  <a:srgbClr val="FF33CC"/>
                </a:solidFill>
              </a:rPr>
              <a:t>عوامل متغيرة </a:t>
            </a:r>
            <a:endParaRPr lang="en-US" sz="5400" b="1" dirty="0">
              <a:solidFill>
                <a:srgbClr val="FF33CC"/>
              </a:solidFill>
            </a:endParaRPr>
          </a:p>
        </p:txBody>
      </p:sp>
      <p:sp>
        <p:nvSpPr>
          <p:cNvPr id="10" name="Content Placeholder 9">
            <a:extLst>
              <a:ext uri="{FF2B5EF4-FFF2-40B4-BE49-F238E27FC236}">
                <a16:creationId xmlns:a16="http://schemas.microsoft.com/office/drawing/2014/main" id="{93067D74-9A57-B079-0B16-650C2AA33A45}"/>
              </a:ext>
            </a:extLst>
          </p:cNvPr>
          <p:cNvSpPr>
            <a:spLocks noGrp="1"/>
          </p:cNvSpPr>
          <p:nvPr>
            <p:ph sz="half" idx="2"/>
          </p:nvPr>
        </p:nvSpPr>
        <p:spPr>
          <a:xfrm>
            <a:off x="6172200" y="4440114"/>
            <a:ext cx="5181600" cy="1459524"/>
          </a:xfrm>
        </p:spPr>
        <p:txBody>
          <a:bodyPr/>
          <a:lstStyle/>
          <a:p>
            <a:pPr marL="0" indent="0" algn="ctr">
              <a:buNone/>
            </a:pPr>
            <a:r>
              <a:rPr lang="ar-IQ" sz="5400" b="1" dirty="0">
                <a:solidFill>
                  <a:srgbClr val="FF33CC"/>
                </a:solidFill>
              </a:rPr>
              <a:t>عوامل ثابتة </a:t>
            </a:r>
            <a:endParaRPr lang="en-US" sz="5400" b="1" dirty="0">
              <a:solidFill>
                <a:srgbClr val="FF33CC"/>
              </a:solidFill>
            </a:endParaRPr>
          </a:p>
        </p:txBody>
      </p:sp>
      <p:sp>
        <p:nvSpPr>
          <p:cNvPr id="3" name="Half Frame 2">
            <a:extLst>
              <a:ext uri="{FF2B5EF4-FFF2-40B4-BE49-F238E27FC236}">
                <a16:creationId xmlns:a16="http://schemas.microsoft.com/office/drawing/2014/main" id="{D515E11E-AE95-6AC4-7C05-46CF44CB9F96}"/>
              </a:ext>
            </a:extLst>
          </p:cNvPr>
          <p:cNvSpPr/>
          <p:nvPr/>
        </p:nvSpPr>
        <p:spPr>
          <a:xfrm rot="2642506">
            <a:off x="4701095" y="2809301"/>
            <a:ext cx="2637413" cy="2610998"/>
          </a:xfrm>
          <a:prstGeom prst="halfFrame">
            <a:avLst>
              <a:gd name="adj1" fmla="val 20243"/>
              <a:gd name="adj2" fmla="val 18599"/>
            </a:avLst>
          </a:prstGeom>
          <a:solidFill>
            <a:srgbClr val="FF33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340516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DDDD">
            <a:alpha val="26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12192000" cy="6858000"/>
          </a:xfrm>
          <a:solidFill>
            <a:srgbClr val="FFDDDD">
              <a:alpha val="36000"/>
            </a:srgbClr>
          </a:solidFill>
          <a:ln w="57150">
            <a:noFill/>
          </a:ln>
        </p:spPr>
        <p:txBody>
          <a:bodyPr>
            <a:normAutofit/>
          </a:bodyPr>
          <a:lstStyle/>
          <a:p>
            <a:pPr marL="0" indent="0" algn="r">
              <a:buNone/>
            </a:pPr>
            <a:r>
              <a:rPr lang="ar-IQ" sz="4000" dirty="0">
                <a:solidFill>
                  <a:srgbClr val="AC144E"/>
                </a:solidFill>
                <a:cs typeface="+mj-cs"/>
              </a:rPr>
              <a:t>تقسم الى قسمين :-</a:t>
            </a:r>
          </a:p>
          <a:p>
            <a:pPr marL="0" indent="0" algn="r">
              <a:buNone/>
            </a:pPr>
            <a:r>
              <a:rPr lang="ar-IQ" sz="4000" dirty="0">
                <a:solidFill>
                  <a:srgbClr val="AC144E"/>
                </a:solidFill>
                <a:highlight>
                  <a:srgbClr val="00FFFF"/>
                </a:highlight>
                <a:cs typeface="+mj-cs"/>
              </a:rPr>
              <a:t>1</a:t>
            </a:r>
            <a:r>
              <a:rPr lang="ar-IQ" sz="4000" u="sng" dirty="0">
                <a:solidFill>
                  <a:srgbClr val="AC144E"/>
                </a:solidFill>
                <a:highlight>
                  <a:srgbClr val="00FFFF"/>
                </a:highlight>
                <a:cs typeface="+mj-cs"/>
              </a:rPr>
              <a:t>. عوامل </a:t>
            </a:r>
            <a:r>
              <a:rPr lang="ar-IQ" sz="4000" b="1" i="1" u="sng" dirty="0">
                <a:solidFill>
                  <a:srgbClr val="AC144E"/>
                </a:solidFill>
                <a:highlight>
                  <a:srgbClr val="00FFFF"/>
                </a:highlight>
                <a:cs typeface="+mj-cs"/>
              </a:rPr>
              <a:t>لا يمكن</a:t>
            </a:r>
            <a:r>
              <a:rPr lang="ar-IQ" sz="4000" u="sng" dirty="0">
                <a:solidFill>
                  <a:srgbClr val="AC144E"/>
                </a:solidFill>
                <a:highlight>
                  <a:srgbClr val="00FFFF"/>
                </a:highlight>
                <a:cs typeface="+mj-cs"/>
              </a:rPr>
              <a:t> التحكم بها</a:t>
            </a:r>
            <a:r>
              <a:rPr lang="ar-IQ" sz="4000" u="sng" dirty="0">
                <a:solidFill>
                  <a:srgbClr val="AC144E"/>
                </a:solidFill>
                <a:cs typeface="+mj-cs"/>
              </a:rPr>
              <a:t>.</a:t>
            </a:r>
          </a:p>
          <a:p>
            <a:pPr marL="742950" indent="-742950" algn="r" rtl="1">
              <a:buFont typeface="+mj-lt"/>
              <a:buAutoNum type="arabicParenR"/>
            </a:pPr>
            <a:r>
              <a:rPr lang="ar-IQ" sz="4000" dirty="0">
                <a:solidFill>
                  <a:srgbClr val="AC144E"/>
                </a:solidFill>
                <a:cs typeface="+mj-cs"/>
              </a:rPr>
              <a:t>العمر(&gt; 40)</a:t>
            </a:r>
          </a:p>
          <a:p>
            <a:pPr marL="742950" indent="-742950" algn="r" rtl="1">
              <a:buFont typeface="+mj-lt"/>
              <a:buAutoNum type="arabicParenR"/>
            </a:pPr>
            <a:r>
              <a:rPr lang="ar-IQ" sz="4000" dirty="0">
                <a:solidFill>
                  <a:srgbClr val="AC144E"/>
                </a:solidFill>
                <a:cs typeface="+mj-cs"/>
              </a:rPr>
              <a:t>تاريخ شخصي من التعرض لسرطان الثدي</a:t>
            </a:r>
          </a:p>
          <a:p>
            <a:pPr marL="742950" indent="-742950" algn="r" rtl="1">
              <a:buFont typeface="+mj-lt"/>
              <a:buAutoNum type="arabicParenR"/>
            </a:pPr>
            <a:r>
              <a:rPr lang="ar-IQ" sz="4000" dirty="0">
                <a:solidFill>
                  <a:srgbClr val="AC144E"/>
                </a:solidFill>
                <a:cs typeface="+mj-cs"/>
              </a:rPr>
              <a:t>تاريخ عائلي</a:t>
            </a:r>
          </a:p>
          <a:p>
            <a:pPr marL="742950" indent="-742950" algn="r" rtl="1">
              <a:buFont typeface="+mj-lt"/>
              <a:buAutoNum type="arabicParenR"/>
            </a:pPr>
            <a:r>
              <a:rPr lang="ar-IQ" sz="4000" dirty="0">
                <a:solidFill>
                  <a:srgbClr val="AC144E"/>
                </a:solidFill>
                <a:cs typeface="+mj-cs"/>
              </a:rPr>
              <a:t>الميل الوراثي</a:t>
            </a:r>
          </a:p>
          <a:p>
            <a:pPr marL="742950" indent="-742950" algn="r" rtl="1">
              <a:buFont typeface="+mj-lt"/>
              <a:buAutoNum type="arabicParenR"/>
            </a:pPr>
            <a:r>
              <a:rPr lang="ar-IQ" sz="4000" dirty="0">
                <a:solidFill>
                  <a:srgbClr val="AC144E"/>
                </a:solidFill>
                <a:cs typeface="+mj-cs"/>
              </a:rPr>
              <a:t>إصابة سابقة بسرطان المبيض</a:t>
            </a:r>
          </a:p>
          <a:p>
            <a:pPr marL="742950" indent="-742950" algn="r" rtl="1">
              <a:buFont typeface="+mj-lt"/>
              <a:buAutoNum type="arabicParenR"/>
            </a:pPr>
            <a:r>
              <a:rPr lang="ar-IQ" sz="4000" dirty="0">
                <a:solidFill>
                  <a:srgbClr val="AC144E"/>
                </a:solidFill>
                <a:cs typeface="+mj-cs"/>
              </a:rPr>
              <a:t>الدورة الشهرية </a:t>
            </a:r>
            <a:r>
              <a:rPr lang="ar-IQ" b="1" dirty="0">
                <a:solidFill>
                  <a:srgbClr val="AC144E"/>
                </a:solidFill>
                <a:cs typeface="+mj-cs"/>
              </a:rPr>
              <a:t>(الحيض في سن مبكرة نسبيا, </a:t>
            </a:r>
          </a:p>
          <a:p>
            <a:pPr marL="0" indent="0" algn="r" rtl="1">
              <a:buNone/>
            </a:pPr>
            <a:r>
              <a:rPr lang="ar-IQ" b="1" dirty="0">
                <a:solidFill>
                  <a:srgbClr val="AC144E"/>
                </a:solidFill>
                <a:cs typeface="+mj-cs"/>
              </a:rPr>
              <a:t>الوصول إلى سن انقطاع الطمث في سن متأخرة نسبيا)</a:t>
            </a:r>
          </a:p>
          <a:p>
            <a:pPr marL="0" indent="0" algn="r" rtl="1">
              <a:buNone/>
            </a:pPr>
            <a:r>
              <a:rPr lang="ar-IQ" sz="4000" b="1" dirty="0">
                <a:solidFill>
                  <a:srgbClr val="AC144E"/>
                </a:solidFill>
                <a:cs typeface="+mj-cs"/>
              </a:rPr>
              <a:t>7</a:t>
            </a:r>
            <a:r>
              <a:rPr lang="ar-IQ" sz="4000" dirty="0">
                <a:solidFill>
                  <a:srgbClr val="AC144E"/>
                </a:solidFill>
                <a:cs typeface="+mj-cs"/>
              </a:rPr>
              <a:t>)</a:t>
            </a:r>
            <a:r>
              <a:rPr lang="ar-IQ" sz="4000" b="1" dirty="0">
                <a:solidFill>
                  <a:srgbClr val="AC144E"/>
                </a:solidFill>
                <a:cs typeface="+mj-cs"/>
              </a:rPr>
              <a:t> </a:t>
            </a:r>
            <a:r>
              <a:rPr lang="ar-IQ" sz="4000" dirty="0">
                <a:solidFill>
                  <a:srgbClr val="AC144E"/>
                </a:solidFill>
                <a:cs typeface="+mj-cs"/>
              </a:rPr>
              <a:t>كثافة عالية في نسيج الثدي بالتصوير الشعاعي </a:t>
            </a:r>
          </a:p>
        </p:txBody>
      </p:sp>
      <p:pic>
        <p:nvPicPr>
          <p:cNvPr id="2" name="Picture 1">
            <a:extLst>
              <a:ext uri="{FF2B5EF4-FFF2-40B4-BE49-F238E27FC236}">
                <a16:creationId xmlns:a16="http://schemas.microsoft.com/office/drawing/2014/main" id="{3745E8DA-54B4-9168-6F8D-B2F68E3CEA78}"/>
              </a:ext>
            </a:extLst>
          </p:cNvPr>
          <p:cNvPicPr>
            <a:picLocks noChangeAspect="1"/>
          </p:cNvPicPr>
          <p:nvPr/>
        </p:nvPicPr>
        <p:blipFill>
          <a:blip r:embed="rId2"/>
          <a:stretch>
            <a:fillRect/>
          </a:stretch>
        </p:blipFill>
        <p:spPr>
          <a:xfrm>
            <a:off x="0" y="0"/>
            <a:ext cx="5408908" cy="5393410"/>
          </a:xfrm>
          <a:prstGeom prst="rect">
            <a:avLst/>
          </a:prstGeom>
        </p:spPr>
      </p:pic>
    </p:spTree>
    <p:extLst>
      <p:ext uri="{BB962C8B-B14F-4D97-AF65-F5344CB8AC3E}">
        <p14:creationId xmlns:p14="http://schemas.microsoft.com/office/powerpoint/2010/main" val="169081172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DDDD">
            <a:alpha val="33000"/>
          </a:srgbClr>
        </a:solidFill>
        <a:effectLst/>
      </p:bgPr>
    </p:bg>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12192000" cy="6858000"/>
          </a:xfrm>
          <a:solidFill>
            <a:srgbClr val="FFDDDD">
              <a:alpha val="42000"/>
            </a:srgbClr>
          </a:solidFill>
          <a:ln w="57150">
            <a:noFill/>
          </a:ln>
        </p:spPr>
        <p:txBody>
          <a:bodyPr>
            <a:normAutofit/>
          </a:bodyPr>
          <a:lstStyle/>
          <a:p>
            <a:pPr marL="0" indent="0" algn="r">
              <a:buNone/>
            </a:pPr>
            <a:r>
              <a:rPr lang="ar-IQ" sz="3600" u="sng" dirty="0">
                <a:solidFill>
                  <a:srgbClr val="CC3399"/>
                </a:solidFill>
              </a:rPr>
              <a:t>2. عوامل </a:t>
            </a:r>
            <a:r>
              <a:rPr lang="ar-IQ" sz="3600" b="1" u="sng" dirty="0">
                <a:solidFill>
                  <a:srgbClr val="CC3399"/>
                </a:solidFill>
              </a:rPr>
              <a:t> </a:t>
            </a:r>
            <a:r>
              <a:rPr lang="ar-IQ" sz="3600" b="1" i="1" u="sng" dirty="0">
                <a:solidFill>
                  <a:srgbClr val="CC3399"/>
                </a:solidFill>
              </a:rPr>
              <a:t>يمكن </a:t>
            </a:r>
            <a:r>
              <a:rPr lang="ar-IQ" sz="3600" u="sng" dirty="0">
                <a:solidFill>
                  <a:srgbClr val="CC3399"/>
                </a:solidFill>
              </a:rPr>
              <a:t>التحكم بها</a:t>
            </a:r>
            <a:r>
              <a:rPr lang="ar-IQ" sz="3600" dirty="0">
                <a:solidFill>
                  <a:srgbClr val="AC144E"/>
                </a:solidFill>
              </a:rPr>
              <a:t>.</a:t>
            </a:r>
          </a:p>
          <a:p>
            <a:pPr marL="742950" indent="-742950" algn="r" rtl="1">
              <a:buFont typeface="+mj-lt"/>
              <a:buAutoNum type="arabicParenR"/>
            </a:pPr>
            <a:r>
              <a:rPr lang="ar-IQ" sz="3600" dirty="0">
                <a:solidFill>
                  <a:srgbClr val="AC144E"/>
                </a:solidFill>
              </a:rPr>
              <a:t>السمنة والوزن الزائد</a:t>
            </a:r>
          </a:p>
          <a:p>
            <a:pPr marL="742950" indent="-742950" algn="r" rtl="1">
              <a:buFont typeface="+mj-lt"/>
              <a:buAutoNum type="arabicParenR"/>
            </a:pPr>
            <a:r>
              <a:rPr lang="ar-IQ" sz="3600" dirty="0">
                <a:solidFill>
                  <a:srgbClr val="AC144E"/>
                </a:solidFill>
              </a:rPr>
              <a:t>التعرض لإشعاعات</a:t>
            </a:r>
          </a:p>
          <a:p>
            <a:pPr marL="742950" indent="-742950" algn="r" rtl="1">
              <a:buFont typeface="+mj-lt"/>
              <a:buAutoNum type="arabicParenR"/>
            </a:pPr>
            <a:r>
              <a:rPr lang="ar-IQ" sz="3600" dirty="0">
                <a:solidFill>
                  <a:srgbClr val="AC144E"/>
                </a:solidFill>
              </a:rPr>
              <a:t>العلاج بالهورمونات بعد سن إنقطاع الطمث</a:t>
            </a:r>
          </a:p>
          <a:p>
            <a:pPr marL="742950" indent="-742950" algn="r" rtl="1">
              <a:buFont typeface="+mj-lt"/>
              <a:buAutoNum type="arabicParenR"/>
            </a:pPr>
            <a:r>
              <a:rPr lang="ar-IQ" sz="3600" dirty="0">
                <a:solidFill>
                  <a:srgbClr val="AC144E"/>
                </a:solidFill>
              </a:rPr>
              <a:t>تناول أقراص منع الحمل</a:t>
            </a:r>
          </a:p>
          <a:p>
            <a:pPr marL="742950" indent="-742950" algn="r" rtl="1">
              <a:buFont typeface="+mj-lt"/>
              <a:buAutoNum type="arabicParenR"/>
            </a:pPr>
            <a:r>
              <a:rPr lang="ar-IQ" sz="3600" dirty="0">
                <a:solidFill>
                  <a:srgbClr val="AC144E"/>
                </a:solidFill>
              </a:rPr>
              <a:t>نمط حياة مستقر(الذي يفتقر الى الحركة و</a:t>
            </a:r>
          </a:p>
          <a:p>
            <a:pPr marL="0" indent="0" algn="r" rtl="1">
              <a:buNone/>
            </a:pPr>
            <a:r>
              <a:rPr lang="ar-IQ" sz="3600" dirty="0">
                <a:solidFill>
                  <a:srgbClr val="AC144E"/>
                </a:solidFill>
              </a:rPr>
              <a:t>      النشاط والرياضة)</a:t>
            </a:r>
          </a:p>
          <a:p>
            <a:pPr marL="742950" indent="-742950" algn="r" rtl="1">
              <a:buFont typeface="+mj-lt"/>
              <a:buAutoNum type="arabicParenR" startAt="6"/>
            </a:pPr>
            <a:r>
              <a:rPr lang="ar-IQ" sz="3600" dirty="0">
                <a:solidFill>
                  <a:srgbClr val="AC144E"/>
                </a:solidFill>
              </a:rPr>
              <a:t>التدخين</a:t>
            </a:r>
          </a:p>
          <a:p>
            <a:pPr marL="742950" indent="-742950" algn="r" rtl="1">
              <a:buFont typeface="+mj-lt"/>
              <a:buAutoNum type="arabicParenR" startAt="6"/>
            </a:pPr>
            <a:r>
              <a:rPr lang="ar-IQ" sz="3600" dirty="0">
                <a:solidFill>
                  <a:srgbClr val="AC144E"/>
                </a:solidFill>
              </a:rPr>
              <a:t>الكحول</a:t>
            </a:r>
          </a:p>
          <a:p>
            <a:pPr marL="742950" indent="-742950" algn="r" rtl="1">
              <a:buFont typeface="+mj-lt"/>
              <a:buAutoNum type="arabicParenR" startAt="6"/>
            </a:pPr>
            <a:r>
              <a:rPr lang="ar-IQ" sz="3600" dirty="0">
                <a:solidFill>
                  <a:srgbClr val="AC144E"/>
                </a:solidFill>
              </a:rPr>
              <a:t>الحمل اول طفل بعد سن ال30</a:t>
            </a:r>
          </a:p>
          <a:p>
            <a:pPr marL="0" indent="0" algn="r">
              <a:buNone/>
            </a:pPr>
            <a:r>
              <a:rPr lang="ar-IQ" sz="3600" dirty="0">
                <a:solidFill>
                  <a:srgbClr val="AC144E"/>
                </a:solidFill>
              </a:rPr>
              <a:t>9)  </a:t>
            </a:r>
            <a:r>
              <a:rPr lang="ar-IQ" sz="3600" dirty="0">
                <a:solidFill>
                  <a:srgbClr val="AC144E"/>
                </a:solidFill>
                <a:latin typeface="Google Sans"/>
                <a:cs typeface="Times New Roman" panose="02020603050405020304" pitchFamily="18" charset="0"/>
              </a:rPr>
              <a:t>اللحوم المصنعة</a:t>
            </a:r>
            <a:endParaRPr lang="ar-IQ" sz="3600" dirty="0">
              <a:solidFill>
                <a:srgbClr val="AC144E"/>
              </a:solidFill>
            </a:endParaRPr>
          </a:p>
          <a:p>
            <a:pPr marL="0" indent="0" algn="r">
              <a:buNone/>
            </a:pPr>
            <a:endParaRPr lang="en-US" sz="3600" dirty="0">
              <a:solidFill>
                <a:srgbClr val="AC144E"/>
              </a:solidFill>
            </a:endParaRPr>
          </a:p>
          <a:p>
            <a:pPr marL="0" indent="0" algn="r">
              <a:buNone/>
            </a:pPr>
            <a:endParaRPr lang="ar-IQ" sz="4400" dirty="0">
              <a:solidFill>
                <a:srgbClr val="AC144E"/>
              </a:solidFill>
            </a:endParaRPr>
          </a:p>
        </p:txBody>
      </p:sp>
      <p:pic>
        <p:nvPicPr>
          <p:cNvPr id="2" name="Picture 1">
            <a:extLst>
              <a:ext uri="{FF2B5EF4-FFF2-40B4-BE49-F238E27FC236}">
                <a16:creationId xmlns:a16="http://schemas.microsoft.com/office/drawing/2014/main" id="{94BE2DA5-1153-7338-CCB5-0C94C924E16B}"/>
              </a:ext>
            </a:extLst>
          </p:cNvPr>
          <p:cNvPicPr>
            <a:picLocks noChangeAspect="1"/>
          </p:cNvPicPr>
          <p:nvPr/>
        </p:nvPicPr>
        <p:blipFill>
          <a:blip r:embed="rId2"/>
          <a:stretch>
            <a:fillRect/>
          </a:stretch>
        </p:blipFill>
        <p:spPr>
          <a:xfrm>
            <a:off x="249481" y="183539"/>
            <a:ext cx="4762134" cy="6129338"/>
          </a:xfrm>
          <a:prstGeom prst="rect">
            <a:avLst/>
          </a:prstGeom>
        </p:spPr>
      </p:pic>
    </p:spTree>
    <p:extLst>
      <p:ext uri="{BB962C8B-B14F-4D97-AF65-F5344CB8AC3E}">
        <p14:creationId xmlns:p14="http://schemas.microsoft.com/office/powerpoint/2010/main" val="3980702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5532BF-CB1E-F3D3-9539-6DFD0E845DB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85401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D70FBF-7966-FFBA-7E8F-C99AF441F521}"/>
              </a:ext>
            </a:extLst>
          </p:cNvPr>
          <p:cNvPicPr>
            <a:picLocks noChangeAspect="1"/>
          </p:cNvPicPr>
          <p:nvPr/>
        </p:nvPicPr>
        <p:blipFill>
          <a:blip r:embed="rId2"/>
          <a:stretch>
            <a:fillRect/>
          </a:stretch>
        </p:blipFill>
        <p:spPr>
          <a:xfrm>
            <a:off x="-103240" y="0"/>
            <a:ext cx="12295239" cy="6858000"/>
          </a:xfrm>
          <a:prstGeom prst="rect">
            <a:avLst/>
          </a:prstGeom>
          <a:solidFill>
            <a:srgbClr val="FFCCFF"/>
          </a:solidFill>
        </p:spPr>
      </p:pic>
    </p:spTree>
    <p:extLst>
      <p:ext uri="{BB962C8B-B14F-4D97-AF65-F5344CB8AC3E}">
        <p14:creationId xmlns:p14="http://schemas.microsoft.com/office/powerpoint/2010/main" val="28692966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633412"/>
          </a:xfrm>
        </p:spPr>
        <p:txBody>
          <a:bodyPr>
            <a:normAutofit fontScale="90000"/>
          </a:bodyPr>
          <a:lstStyle/>
          <a:p>
            <a:r>
              <a:rPr lang="en-US" dirty="0"/>
              <a:t>	</a:t>
            </a:r>
          </a:p>
        </p:txBody>
      </p:sp>
      <p:sp>
        <p:nvSpPr>
          <p:cNvPr id="3" name="Content Placeholder 2"/>
          <p:cNvSpPr>
            <a:spLocks noGrp="1"/>
          </p:cNvSpPr>
          <p:nvPr>
            <p:ph idx="4294967295"/>
          </p:nvPr>
        </p:nvSpPr>
        <p:spPr>
          <a:xfrm>
            <a:off x="0" y="0"/>
            <a:ext cx="12192000" cy="6858000"/>
          </a:xfrm>
          <a:solidFill>
            <a:srgbClr val="FFDDDD">
              <a:alpha val="41000"/>
            </a:srgbClr>
          </a:solidFill>
          <a:ln w="57150">
            <a:noFill/>
          </a:ln>
        </p:spPr>
        <p:txBody>
          <a:bodyPr>
            <a:normAutofit/>
          </a:bodyPr>
          <a:lstStyle/>
          <a:p>
            <a:pPr marL="0" indent="0" algn="r">
              <a:buNone/>
            </a:pPr>
            <a:r>
              <a:rPr lang="ar-IQ" sz="6600" b="1" i="1" u="sng" dirty="0">
                <a:solidFill>
                  <a:srgbClr val="CC3399"/>
                </a:solidFill>
              </a:rPr>
              <a:t>الوراثة</a:t>
            </a:r>
            <a:r>
              <a:rPr lang="en-US" dirty="0">
                <a:solidFill>
                  <a:srgbClr val="AC144E"/>
                </a:solidFill>
              </a:rPr>
              <a:t>  </a:t>
            </a:r>
          </a:p>
          <a:p>
            <a:pPr marL="0" indent="0" algn="r">
              <a:buNone/>
            </a:pPr>
            <a:r>
              <a:rPr lang="ar-IQ" dirty="0">
                <a:solidFill>
                  <a:srgbClr val="AC144E"/>
                </a:solidFill>
              </a:rPr>
              <a:t> </a:t>
            </a:r>
            <a:r>
              <a:rPr lang="ar-IQ" sz="3600" dirty="0">
                <a:solidFill>
                  <a:srgbClr val="AC144E"/>
                </a:solidFill>
              </a:rPr>
              <a:t>5% - 10% فقط من حالات سرطان الثدي تعود إلى أسباب وراثية. هنالك عائلات لديها خلل في جين (جينة / مورِثَة  - </a:t>
            </a:r>
            <a:r>
              <a:rPr lang="en-US" sz="3600" dirty="0">
                <a:solidFill>
                  <a:srgbClr val="AC144E"/>
                </a:solidFill>
              </a:rPr>
              <a:t>Gene) </a:t>
            </a:r>
            <a:r>
              <a:rPr lang="ar-IQ" sz="3600" dirty="0">
                <a:solidFill>
                  <a:srgbClr val="AC144E"/>
                </a:solidFill>
              </a:rPr>
              <a:t>واحد أو اثنين، جين سرطان الثدي رقم 1 (</a:t>
            </a:r>
            <a:r>
              <a:rPr lang="en-US" sz="3600" dirty="0">
                <a:solidFill>
                  <a:srgbClr val="AC144E"/>
                </a:solidFill>
              </a:rPr>
              <a:t>BRCA 1) </a:t>
            </a:r>
            <a:r>
              <a:rPr lang="ar-IQ" sz="3600" dirty="0">
                <a:solidFill>
                  <a:srgbClr val="AC144E"/>
                </a:solidFill>
              </a:rPr>
              <a:t>أو جين سرطان الثدي رقم 2 (</a:t>
            </a:r>
            <a:r>
              <a:rPr lang="en-US" sz="3600" dirty="0">
                <a:solidFill>
                  <a:srgbClr val="AC144E"/>
                </a:solidFill>
              </a:rPr>
              <a:t>BRCA 2)، </a:t>
            </a:r>
            <a:r>
              <a:rPr lang="ar-IQ" sz="3600" dirty="0">
                <a:solidFill>
                  <a:srgbClr val="AC144E"/>
                </a:solidFill>
              </a:rPr>
              <a:t>وهذا يكون احتمال تعرض بناتها للإصابة بمرض سرطان الثدي أو بسرطان المبيض مرتفعا جداً.</a:t>
            </a:r>
            <a:endParaRPr lang="en-US" sz="3600" dirty="0">
              <a:solidFill>
                <a:srgbClr val="AC144E"/>
              </a:solidFill>
            </a:endParaRPr>
          </a:p>
        </p:txBody>
      </p:sp>
      <p:pic>
        <p:nvPicPr>
          <p:cNvPr id="4" name="Picture 3">
            <a:extLst>
              <a:ext uri="{FF2B5EF4-FFF2-40B4-BE49-F238E27FC236}">
                <a16:creationId xmlns:a16="http://schemas.microsoft.com/office/drawing/2014/main" id="{7B93FC21-E440-F33E-39FF-98AE846EE4A4}"/>
              </a:ext>
            </a:extLst>
          </p:cNvPr>
          <p:cNvPicPr>
            <a:picLocks noChangeAspect="1"/>
          </p:cNvPicPr>
          <p:nvPr/>
        </p:nvPicPr>
        <p:blipFill>
          <a:blip r:embed="rId2"/>
          <a:stretch>
            <a:fillRect/>
          </a:stretch>
        </p:blipFill>
        <p:spPr>
          <a:xfrm>
            <a:off x="0" y="3082413"/>
            <a:ext cx="3638550" cy="3893574"/>
          </a:xfrm>
          <a:prstGeom prst="rect">
            <a:avLst/>
          </a:prstGeom>
        </p:spPr>
      </p:pic>
    </p:spTree>
    <p:extLst>
      <p:ext uri="{BB962C8B-B14F-4D97-AF65-F5344CB8AC3E}">
        <p14:creationId xmlns:p14="http://schemas.microsoft.com/office/powerpoint/2010/main" val="68536937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9D4B5A-C865-6EB2-1636-A0B81114DA7E}"/>
              </a:ext>
            </a:extLst>
          </p:cNvPr>
          <p:cNvPicPr>
            <a:picLocks noChangeAspect="1"/>
          </p:cNvPicPr>
          <p:nvPr/>
        </p:nvPicPr>
        <p:blipFill>
          <a:blip r:embed="rId2"/>
          <a:stretch>
            <a:fillRect/>
          </a:stretch>
        </p:blipFill>
        <p:spPr>
          <a:xfrm>
            <a:off x="0" y="1"/>
            <a:ext cx="3727938" cy="2387114"/>
          </a:xfrm>
          <a:prstGeom prst="rect">
            <a:avLst/>
          </a:prstGeom>
          <a:solidFill>
            <a:srgbClr val="F1F18B"/>
          </a:solidFill>
        </p:spPr>
      </p:pic>
      <p:sp>
        <p:nvSpPr>
          <p:cNvPr id="7" name="Content Placeholder 6">
            <a:extLst>
              <a:ext uri="{FF2B5EF4-FFF2-40B4-BE49-F238E27FC236}">
                <a16:creationId xmlns:a16="http://schemas.microsoft.com/office/drawing/2014/main" id="{FACA784D-C02C-594B-C860-AB3075022602}"/>
              </a:ext>
            </a:extLst>
          </p:cNvPr>
          <p:cNvSpPr>
            <a:spLocks noGrp="1"/>
          </p:cNvSpPr>
          <p:nvPr>
            <p:ph sz="half" idx="1"/>
          </p:nvPr>
        </p:nvSpPr>
        <p:spPr>
          <a:xfrm>
            <a:off x="3991708" y="1002324"/>
            <a:ext cx="7789984" cy="5855676"/>
          </a:xfrm>
          <a:solidFill>
            <a:srgbClr val="FFDDDD">
              <a:alpha val="38000"/>
            </a:srgbClr>
          </a:solidFill>
        </p:spPr>
        <p:txBody>
          <a:bodyPr>
            <a:normAutofit lnSpcReduction="10000"/>
          </a:bodyPr>
          <a:lstStyle/>
          <a:p>
            <a:pPr marL="571500" marR="0" lvl="0" indent="-571500" algn="justLow" defTabSz="914400" rtl="1" eaLnBrk="1" fontAlgn="auto" latinLnBrk="0" hangingPunct="1">
              <a:lnSpc>
                <a:spcPct val="100000"/>
              </a:lnSpc>
              <a:spcBef>
                <a:spcPts val="450"/>
              </a:spcBef>
              <a:spcAft>
                <a:spcPts val="2250"/>
              </a:spcAft>
              <a:buClrTx/>
              <a:buSzTx/>
              <a:buFont typeface="Wingdings" panose="05000000000000000000" pitchFamily="2" charset="2"/>
              <a:buChar char="q"/>
              <a:tabLst/>
              <a:defRPr/>
            </a:pPr>
            <a:r>
              <a:rPr kumimoji="0" lang="ar-IQ" sz="3600" b="1" i="1" u="sng" strike="noStrike" kern="1200" cap="none" spc="0" normalizeH="0" baseline="0" noProof="0" dirty="0">
                <a:ln>
                  <a:noFill/>
                </a:ln>
                <a:solidFill>
                  <a:srgbClr val="AC144E"/>
                </a:solidFill>
                <a:effectLst/>
                <a:highlight>
                  <a:srgbClr val="F1F18B"/>
                </a:highlight>
                <a:uLnTx/>
                <a:uFillTx/>
                <a:latin typeface="Google Sans"/>
                <a:ea typeface="+mn-ea"/>
                <a:cs typeface="Times New Roman" panose="02020603050405020304" pitchFamily="18" charset="0"/>
              </a:rPr>
              <a:t>اللحوم المصنعة: </a:t>
            </a:r>
            <a:r>
              <a:rPr kumimoji="0" lang="ar-IQ" sz="3600" b="0" i="0" u="none" strike="noStrike" kern="1200" cap="none" spc="0" normalizeH="0" baseline="0" noProof="0" dirty="0">
                <a:ln>
                  <a:noFill/>
                </a:ln>
                <a:solidFill>
                  <a:srgbClr val="AC144E"/>
                </a:solidFill>
                <a:effectLst/>
                <a:uLnTx/>
                <a:uFillTx/>
                <a:latin typeface="Google Sans"/>
                <a:ea typeface="+mn-ea"/>
                <a:cs typeface="Times New Roman" panose="02020603050405020304" pitchFamily="18" charset="0"/>
              </a:rPr>
              <a:t>تعد اللحوم المصنعة مثل النقانق من الأطعمة التي ترفع خطر الإصابة بسرطان الثدي بدرجة عالية. </a:t>
            </a:r>
          </a:p>
          <a:p>
            <a:pPr marL="571500" marR="0" lvl="0" indent="-571500" algn="justLow" defTabSz="914400" rtl="1" eaLnBrk="1" fontAlgn="auto" latinLnBrk="0" hangingPunct="1">
              <a:lnSpc>
                <a:spcPct val="100000"/>
              </a:lnSpc>
              <a:spcBef>
                <a:spcPts val="450"/>
              </a:spcBef>
              <a:spcAft>
                <a:spcPts val="2250"/>
              </a:spcAft>
              <a:buClrTx/>
              <a:buSzTx/>
              <a:buFont typeface="Wingdings" panose="05000000000000000000" pitchFamily="2" charset="2"/>
              <a:buChar char="q"/>
              <a:tabLst/>
              <a:defRPr/>
            </a:pPr>
            <a:r>
              <a:rPr lang="ar-IQ" sz="3600" b="1" i="1" u="sng" dirty="0">
                <a:solidFill>
                  <a:srgbClr val="AC144E"/>
                </a:solidFill>
                <a:highlight>
                  <a:srgbClr val="F1F18B"/>
                </a:highlight>
                <a:latin typeface="Google Sans"/>
                <a:cs typeface="Times New Roman" panose="02020603050405020304" pitchFamily="18" charset="0"/>
              </a:rPr>
              <a:t>الدهون المشبعة والمتحولة: </a:t>
            </a:r>
            <a:r>
              <a:rPr kumimoji="0" lang="ar-IQ" sz="3600" b="0" i="0" u="none" strike="noStrike" kern="1200" cap="none" spc="0" normalizeH="0" baseline="0" noProof="0" dirty="0">
                <a:ln>
                  <a:noFill/>
                </a:ln>
                <a:solidFill>
                  <a:srgbClr val="AC144E"/>
                </a:solidFill>
                <a:effectLst/>
                <a:uLnTx/>
                <a:uFillTx/>
                <a:latin typeface="Google Sans"/>
                <a:ea typeface="+mn-ea"/>
                <a:cs typeface="Times New Roman" panose="02020603050405020304" pitchFamily="18" charset="0"/>
              </a:rPr>
              <a:t>الموجودة في الأطعمة المقلية والوجبات الجاهزة والكعك والمعجنات. </a:t>
            </a:r>
          </a:p>
          <a:p>
            <a:pPr marL="571500" marR="0" lvl="0" indent="-571500" algn="justLow" defTabSz="914400" rtl="1" eaLnBrk="1" fontAlgn="auto" latinLnBrk="0" hangingPunct="1">
              <a:lnSpc>
                <a:spcPct val="100000"/>
              </a:lnSpc>
              <a:spcBef>
                <a:spcPts val="450"/>
              </a:spcBef>
              <a:spcAft>
                <a:spcPts val="2250"/>
              </a:spcAft>
              <a:buClrTx/>
              <a:buSzTx/>
              <a:buFont typeface="Wingdings" panose="05000000000000000000" pitchFamily="2" charset="2"/>
              <a:buChar char="q"/>
              <a:tabLst/>
              <a:defRPr/>
            </a:pPr>
            <a:r>
              <a:rPr lang="ar-IQ" sz="3600" b="1" i="1" u="sng" dirty="0">
                <a:solidFill>
                  <a:srgbClr val="AC144E"/>
                </a:solidFill>
                <a:highlight>
                  <a:srgbClr val="F1F18B"/>
                </a:highlight>
                <a:latin typeface="Google Sans"/>
                <a:cs typeface="Times New Roman" panose="02020603050405020304" pitchFamily="18" charset="0"/>
              </a:rPr>
              <a:t>السكر المضاف: </a:t>
            </a:r>
            <a:r>
              <a:rPr kumimoji="0" lang="ar-IQ" sz="3600" b="0" i="0" u="none" strike="noStrike" kern="1200" cap="none" spc="0" normalizeH="0" baseline="0" noProof="0" dirty="0">
                <a:ln>
                  <a:noFill/>
                </a:ln>
                <a:solidFill>
                  <a:srgbClr val="AC144E"/>
                </a:solidFill>
                <a:effectLst/>
                <a:uLnTx/>
                <a:uFillTx/>
                <a:latin typeface="Google Sans"/>
                <a:ea typeface="+mn-ea"/>
                <a:cs typeface="Times New Roman" panose="02020603050405020304" pitchFamily="18" charset="0"/>
              </a:rPr>
              <a:t>قد يرفع السكر الذي يضاف إلى المشروبات الغازية والعصائر والحلويات من خطر الإصابة بسرطان الثدي</a:t>
            </a:r>
            <a:endParaRPr kumimoji="0" lang="ar-IQ" sz="3600" b="0" i="0" u="none" strike="noStrike" kern="1200" cap="none" spc="0" normalizeH="0" baseline="0" noProof="0" dirty="0">
              <a:ln>
                <a:noFill/>
              </a:ln>
              <a:solidFill>
                <a:srgbClr val="AC144E"/>
              </a:solidFill>
              <a:effectLst/>
              <a:uLnTx/>
              <a:uFillTx/>
              <a:latin typeface="Arial" panose="020B0604020202020204" pitchFamily="34" charset="0"/>
              <a:ea typeface="+mn-ea"/>
              <a:cs typeface="Times New Roman" panose="02020603050405020304" pitchFamily="18" charset="0"/>
            </a:endParaRPr>
          </a:p>
          <a:p>
            <a:endParaRPr lang="en-US" dirty="0"/>
          </a:p>
        </p:txBody>
      </p:sp>
      <p:pic>
        <p:nvPicPr>
          <p:cNvPr id="9" name="Picture 8">
            <a:extLst>
              <a:ext uri="{FF2B5EF4-FFF2-40B4-BE49-F238E27FC236}">
                <a16:creationId xmlns:a16="http://schemas.microsoft.com/office/drawing/2014/main" id="{C67FA767-971C-B06D-54C3-31B84F83A5A7}"/>
              </a:ext>
            </a:extLst>
          </p:cNvPr>
          <p:cNvPicPr>
            <a:picLocks noChangeAspect="1"/>
          </p:cNvPicPr>
          <p:nvPr/>
        </p:nvPicPr>
        <p:blipFill>
          <a:blip r:embed="rId3"/>
          <a:stretch>
            <a:fillRect/>
          </a:stretch>
        </p:blipFill>
        <p:spPr>
          <a:xfrm>
            <a:off x="-1" y="4613765"/>
            <a:ext cx="3727939" cy="2244236"/>
          </a:xfrm>
          <a:prstGeom prst="rect">
            <a:avLst/>
          </a:prstGeom>
        </p:spPr>
      </p:pic>
      <p:pic>
        <p:nvPicPr>
          <p:cNvPr id="10" name="Picture 9">
            <a:extLst>
              <a:ext uri="{FF2B5EF4-FFF2-40B4-BE49-F238E27FC236}">
                <a16:creationId xmlns:a16="http://schemas.microsoft.com/office/drawing/2014/main" id="{C6463141-C440-4904-888C-9D6B085CC75B}"/>
              </a:ext>
            </a:extLst>
          </p:cNvPr>
          <p:cNvPicPr>
            <a:picLocks noChangeAspect="1"/>
          </p:cNvPicPr>
          <p:nvPr/>
        </p:nvPicPr>
        <p:blipFill>
          <a:blip r:embed="rId4"/>
          <a:stretch>
            <a:fillRect/>
          </a:stretch>
        </p:blipFill>
        <p:spPr>
          <a:xfrm>
            <a:off x="0" y="2387114"/>
            <a:ext cx="3727938" cy="2244236"/>
          </a:xfrm>
          <a:prstGeom prst="rect">
            <a:avLst/>
          </a:prstGeom>
        </p:spPr>
      </p:pic>
    </p:spTree>
    <p:extLst>
      <p:ext uri="{BB962C8B-B14F-4D97-AF65-F5344CB8AC3E}">
        <p14:creationId xmlns:p14="http://schemas.microsoft.com/office/powerpoint/2010/main" val="15729342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4E673-DAAC-5514-970F-B0929114B4F4}"/>
              </a:ext>
            </a:extLst>
          </p:cNvPr>
          <p:cNvSpPr>
            <a:spLocks noGrp="1"/>
          </p:cNvSpPr>
          <p:nvPr>
            <p:ph type="title"/>
          </p:nvPr>
        </p:nvSpPr>
        <p:spPr/>
        <p:txBody>
          <a:bodyPr>
            <a:normAutofit/>
          </a:bodyPr>
          <a:lstStyle/>
          <a:p>
            <a:pPr algn="r"/>
            <a:r>
              <a:rPr lang="ar-IQ" sz="5400" b="1" dirty="0">
                <a:solidFill>
                  <a:srgbClr val="CC3399"/>
                </a:solidFill>
              </a:rPr>
              <a:t>ماذا عن؟</a:t>
            </a:r>
            <a:endParaRPr lang="en-US" sz="5400" b="1" dirty="0">
              <a:solidFill>
                <a:srgbClr val="CC3399"/>
              </a:solidFill>
            </a:endParaRPr>
          </a:p>
        </p:txBody>
      </p:sp>
      <p:sp>
        <p:nvSpPr>
          <p:cNvPr id="3" name="Content Placeholder 2">
            <a:extLst>
              <a:ext uri="{FF2B5EF4-FFF2-40B4-BE49-F238E27FC236}">
                <a16:creationId xmlns:a16="http://schemas.microsoft.com/office/drawing/2014/main" id="{8DFE3F91-47B2-E05C-4127-178DDD9B0E04}"/>
              </a:ext>
            </a:extLst>
          </p:cNvPr>
          <p:cNvSpPr>
            <a:spLocks noGrp="1"/>
          </p:cNvSpPr>
          <p:nvPr>
            <p:ph sz="half" idx="1"/>
          </p:nvPr>
        </p:nvSpPr>
        <p:spPr>
          <a:xfrm>
            <a:off x="838199" y="4374777"/>
            <a:ext cx="10278035" cy="1802186"/>
          </a:xfrm>
        </p:spPr>
        <p:txBody>
          <a:bodyPr/>
          <a:lstStyle/>
          <a:p>
            <a:pPr marL="0" indent="0" algn="r">
              <a:buNone/>
            </a:pPr>
            <a:r>
              <a:rPr lang="ar-IQ" sz="4000" dirty="0">
                <a:solidFill>
                  <a:srgbClr val="C00000"/>
                </a:solidFill>
              </a:rPr>
              <a:t>لم يثبت علمياً ارتباطاها بسرطان الثدي ولازالت تحت الدراسة</a:t>
            </a:r>
            <a:r>
              <a:rPr lang="ar-IQ" dirty="0">
                <a:solidFill>
                  <a:srgbClr val="C00000"/>
                </a:solidFill>
              </a:rPr>
              <a:t>.</a:t>
            </a:r>
            <a:endParaRPr lang="en-US" dirty="0">
              <a:solidFill>
                <a:srgbClr val="C00000"/>
              </a:solidFill>
            </a:endParaRPr>
          </a:p>
        </p:txBody>
      </p:sp>
      <p:sp>
        <p:nvSpPr>
          <p:cNvPr id="4" name="Content Placeholder 3">
            <a:extLst>
              <a:ext uri="{FF2B5EF4-FFF2-40B4-BE49-F238E27FC236}">
                <a16:creationId xmlns:a16="http://schemas.microsoft.com/office/drawing/2014/main" id="{9F4C613B-B49C-A64F-70FB-541B4FDF7FC5}"/>
              </a:ext>
            </a:extLst>
          </p:cNvPr>
          <p:cNvSpPr>
            <a:spLocks noGrp="1"/>
          </p:cNvSpPr>
          <p:nvPr>
            <p:ph sz="half" idx="2"/>
          </p:nvPr>
        </p:nvSpPr>
        <p:spPr/>
        <p:txBody>
          <a:bodyPr>
            <a:normAutofit/>
          </a:bodyPr>
          <a:lstStyle/>
          <a:p>
            <a:pPr algn="r" rtl="1">
              <a:buFont typeface="Wingdings" panose="05000000000000000000" pitchFamily="2" charset="2"/>
              <a:buChar char="q"/>
            </a:pPr>
            <a:r>
              <a:rPr lang="ar-IQ" sz="4400" dirty="0">
                <a:solidFill>
                  <a:srgbClr val="C00000"/>
                </a:solidFill>
              </a:rPr>
              <a:t>مزيلات العرق.</a:t>
            </a:r>
          </a:p>
          <a:p>
            <a:pPr algn="r" rtl="1">
              <a:buFont typeface="Wingdings" panose="05000000000000000000" pitchFamily="2" charset="2"/>
              <a:buChar char="q"/>
            </a:pPr>
            <a:r>
              <a:rPr lang="ar-IQ" sz="4400" dirty="0">
                <a:solidFill>
                  <a:srgbClr val="C00000"/>
                </a:solidFill>
              </a:rPr>
              <a:t>حملات الصدر.</a:t>
            </a:r>
          </a:p>
          <a:p>
            <a:pPr algn="r" rtl="1">
              <a:buFont typeface="Wingdings" panose="05000000000000000000" pitchFamily="2" charset="2"/>
              <a:buChar char="q"/>
            </a:pPr>
            <a:r>
              <a:rPr lang="ar-IQ" sz="4400" dirty="0">
                <a:solidFill>
                  <a:srgbClr val="C00000"/>
                </a:solidFill>
              </a:rPr>
              <a:t>الثديان الكبيران.</a:t>
            </a:r>
            <a:endParaRPr lang="en-US" sz="4400" dirty="0">
              <a:solidFill>
                <a:srgbClr val="C00000"/>
              </a:solidFill>
            </a:endParaRPr>
          </a:p>
        </p:txBody>
      </p:sp>
      <p:pic>
        <p:nvPicPr>
          <p:cNvPr id="5" name="Picture 4">
            <a:extLst>
              <a:ext uri="{FF2B5EF4-FFF2-40B4-BE49-F238E27FC236}">
                <a16:creationId xmlns:a16="http://schemas.microsoft.com/office/drawing/2014/main" id="{FC3F2AF1-7262-78D3-D060-9732E8D34E88}"/>
              </a:ext>
            </a:extLst>
          </p:cNvPr>
          <p:cNvPicPr>
            <a:picLocks noChangeAspect="1"/>
          </p:cNvPicPr>
          <p:nvPr/>
        </p:nvPicPr>
        <p:blipFill>
          <a:blip r:embed="rId2"/>
          <a:stretch>
            <a:fillRect/>
          </a:stretch>
        </p:blipFill>
        <p:spPr>
          <a:xfrm>
            <a:off x="0" y="0"/>
            <a:ext cx="6454588" cy="3711388"/>
          </a:xfrm>
          <a:prstGeom prst="rect">
            <a:avLst/>
          </a:prstGeom>
        </p:spPr>
      </p:pic>
    </p:spTree>
    <p:extLst>
      <p:ext uri="{BB962C8B-B14F-4D97-AF65-F5344CB8AC3E}">
        <p14:creationId xmlns:p14="http://schemas.microsoft.com/office/powerpoint/2010/main" val="30939898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9FC0A-A3A5-FAF6-0567-D655F6D8E36D}"/>
              </a:ext>
            </a:extLst>
          </p:cNvPr>
          <p:cNvSpPr>
            <a:spLocks noGrp="1"/>
          </p:cNvSpPr>
          <p:nvPr>
            <p:ph type="title"/>
          </p:nvPr>
        </p:nvSpPr>
        <p:spPr/>
        <p:txBody>
          <a:bodyPr>
            <a:normAutofit/>
          </a:bodyPr>
          <a:lstStyle/>
          <a:p>
            <a:pPr algn="ctr"/>
            <a:r>
              <a:rPr lang="ar-IQ" sz="4800" b="1" dirty="0">
                <a:solidFill>
                  <a:srgbClr val="CC3399"/>
                </a:solidFill>
              </a:rPr>
              <a:t>سيليكون الثدي والسرطان</a:t>
            </a:r>
            <a:endParaRPr lang="en-US" sz="4800" b="1" dirty="0">
              <a:solidFill>
                <a:srgbClr val="CC3399"/>
              </a:solidFill>
            </a:endParaRPr>
          </a:p>
        </p:txBody>
      </p:sp>
      <p:sp>
        <p:nvSpPr>
          <p:cNvPr id="3" name="Content Placeholder 2">
            <a:extLst>
              <a:ext uri="{FF2B5EF4-FFF2-40B4-BE49-F238E27FC236}">
                <a16:creationId xmlns:a16="http://schemas.microsoft.com/office/drawing/2014/main" id="{BD422F7B-F2A6-248C-192E-EA086E4EEBB6}"/>
              </a:ext>
            </a:extLst>
          </p:cNvPr>
          <p:cNvSpPr>
            <a:spLocks noGrp="1"/>
          </p:cNvSpPr>
          <p:nvPr>
            <p:ph idx="1"/>
          </p:nvPr>
        </p:nvSpPr>
        <p:spPr>
          <a:xfrm>
            <a:off x="838200" y="1107831"/>
            <a:ext cx="10515600" cy="5069132"/>
          </a:xfrm>
        </p:spPr>
        <p:txBody>
          <a:bodyPr>
            <a:normAutofit/>
          </a:bodyPr>
          <a:lstStyle/>
          <a:p>
            <a:pPr marL="0" indent="0" algn="r" rtl="1">
              <a:buNone/>
            </a:pPr>
            <a:endParaRPr lang="ar-IQ" sz="3600" dirty="0">
              <a:solidFill>
                <a:srgbClr val="C00000"/>
              </a:solidFill>
            </a:endParaRPr>
          </a:p>
          <a:p>
            <a:pPr algn="r" rtl="1">
              <a:buFont typeface="Wingdings" panose="05000000000000000000" pitchFamily="2" charset="2"/>
              <a:buChar char="q"/>
            </a:pPr>
            <a:r>
              <a:rPr lang="ar-IQ" sz="4400" b="1" i="1" u="sng" dirty="0">
                <a:solidFill>
                  <a:srgbClr val="C00000"/>
                </a:solidFill>
                <a:highlight>
                  <a:srgbClr val="C8F9AD"/>
                </a:highlight>
              </a:rPr>
              <a:t>لا يسبب سرطان الثدي</a:t>
            </a:r>
            <a:r>
              <a:rPr lang="ar-IQ" sz="3600" dirty="0">
                <a:solidFill>
                  <a:srgbClr val="C00000"/>
                </a:solidFill>
              </a:rPr>
              <a:t>: لا يوجد دليل علمي قاطع يربط بين غرسات الثدي السيليكونية والإصابة بسرطان الثدي الأولي. </a:t>
            </a:r>
          </a:p>
          <a:p>
            <a:pPr marL="0" indent="0" algn="r" rtl="1">
              <a:buNone/>
            </a:pPr>
            <a:endParaRPr lang="ar-IQ" sz="3600" dirty="0">
              <a:solidFill>
                <a:srgbClr val="C00000"/>
              </a:solidFill>
            </a:endParaRPr>
          </a:p>
          <a:p>
            <a:pPr algn="r" rtl="1">
              <a:buFont typeface="Wingdings" panose="05000000000000000000" pitchFamily="2" charset="2"/>
              <a:buChar char="q"/>
            </a:pPr>
            <a:r>
              <a:rPr lang="ar-IQ" sz="4400" b="1" i="1" u="sng" dirty="0">
                <a:solidFill>
                  <a:srgbClr val="C00000"/>
                </a:solidFill>
                <a:highlight>
                  <a:srgbClr val="FFFF99"/>
                </a:highlight>
              </a:rPr>
              <a:t>خطر نادر لسرطان آخر</a:t>
            </a:r>
            <a:r>
              <a:rPr lang="ar-IQ" sz="3600" dirty="0">
                <a:solidFill>
                  <a:srgbClr val="C00000"/>
                </a:solidFill>
              </a:rPr>
              <a:t>: توجد علاقة نادرة بين غرسات الثدي ونوع نادر من سرطان الغدد الليمفاوية يُسمى </a:t>
            </a:r>
            <a:r>
              <a:rPr lang="en-US" sz="3600" dirty="0">
                <a:solidFill>
                  <a:srgbClr val="C00000"/>
                </a:solidFill>
              </a:rPr>
              <a:t>BIA-ALCL. </a:t>
            </a:r>
          </a:p>
          <a:p>
            <a:pPr algn="r" rtl="1">
              <a:buFont typeface="Wingdings" panose="05000000000000000000" pitchFamily="2" charset="2"/>
              <a:buChar char="q"/>
            </a:pPr>
            <a:endParaRPr lang="en-US" sz="3600" dirty="0">
              <a:solidFill>
                <a:srgbClr val="C00000"/>
              </a:solidFill>
            </a:endParaRPr>
          </a:p>
        </p:txBody>
      </p:sp>
      <p:pic>
        <p:nvPicPr>
          <p:cNvPr id="4" name="Picture 3">
            <a:extLst>
              <a:ext uri="{FF2B5EF4-FFF2-40B4-BE49-F238E27FC236}">
                <a16:creationId xmlns:a16="http://schemas.microsoft.com/office/drawing/2014/main" id="{0C0C7328-AFE2-BA06-CE95-7823062BAB73}"/>
              </a:ext>
            </a:extLst>
          </p:cNvPr>
          <p:cNvPicPr>
            <a:picLocks noChangeAspect="1"/>
          </p:cNvPicPr>
          <p:nvPr/>
        </p:nvPicPr>
        <p:blipFill>
          <a:blip r:embed="rId2"/>
          <a:stretch>
            <a:fillRect/>
          </a:stretch>
        </p:blipFill>
        <p:spPr>
          <a:xfrm>
            <a:off x="-1" y="4783015"/>
            <a:ext cx="3692770" cy="2074985"/>
          </a:xfrm>
          <a:prstGeom prst="rect">
            <a:avLst/>
          </a:prstGeom>
        </p:spPr>
      </p:pic>
      <p:pic>
        <p:nvPicPr>
          <p:cNvPr id="5" name="Picture 4">
            <a:extLst>
              <a:ext uri="{FF2B5EF4-FFF2-40B4-BE49-F238E27FC236}">
                <a16:creationId xmlns:a16="http://schemas.microsoft.com/office/drawing/2014/main" id="{56C17584-AEB7-C51C-0B72-D70DDC7E3183}"/>
              </a:ext>
            </a:extLst>
          </p:cNvPr>
          <p:cNvPicPr>
            <a:picLocks noChangeAspect="1"/>
          </p:cNvPicPr>
          <p:nvPr/>
        </p:nvPicPr>
        <p:blipFill>
          <a:blip r:embed="rId3"/>
          <a:stretch>
            <a:fillRect/>
          </a:stretch>
        </p:blipFill>
        <p:spPr>
          <a:xfrm>
            <a:off x="8088923" y="4783015"/>
            <a:ext cx="4103077" cy="2074985"/>
          </a:xfrm>
          <a:prstGeom prst="rect">
            <a:avLst/>
          </a:prstGeom>
        </p:spPr>
      </p:pic>
    </p:spTree>
    <p:extLst>
      <p:ext uri="{BB962C8B-B14F-4D97-AF65-F5344CB8AC3E}">
        <p14:creationId xmlns:p14="http://schemas.microsoft.com/office/powerpoint/2010/main" val="4130353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29" y="17929"/>
            <a:ext cx="12192000" cy="6858000"/>
          </a:xfrm>
          <a:solidFill>
            <a:srgbClr val="FFDDDD">
              <a:alpha val="38000"/>
            </a:srgbClr>
          </a:solidFill>
          <a:ln w="57150">
            <a:noFill/>
          </a:ln>
        </p:spPr>
        <p:txBody>
          <a:bodyPr>
            <a:normAutofit/>
          </a:bodyPr>
          <a:lstStyle/>
          <a:p>
            <a:pPr algn="ctr"/>
            <a:r>
              <a:rPr lang="ar-IQ" sz="6000" b="1" dirty="0">
                <a:solidFill>
                  <a:srgbClr val="CC3399"/>
                </a:solidFill>
              </a:rPr>
              <a:t>تشخيص سرطان الثدي</a:t>
            </a:r>
            <a:endParaRPr lang="en-US" sz="6000" b="1" dirty="0">
              <a:solidFill>
                <a:srgbClr val="CC3399"/>
              </a:solidFill>
            </a:endParaRPr>
          </a:p>
        </p:txBody>
      </p:sp>
    </p:spTree>
    <p:extLst>
      <p:ext uri="{BB962C8B-B14F-4D97-AF65-F5344CB8AC3E}">
        <p14:creationId xmlns:p14="http://schemas.microsoft.com/office/powerpoint/2010/main" val="390008464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12192000" cy="6858000"/>
          </a:xfrm>
          <a:solidFill>
            <a:srgbClr val="FFDDDD">
              <a:alpha val="44000"/>
            </a:srgbClr>
          </a:solidFill>
          <a:ln w="57150">
            <a:noFill/>
          </a:ln>
        </p:spPr>
        <p:txBody>
          <a:bodyPr>
            <a:normAutofit/>
          </a:bodyPr>
          <a:lstStyle/>
          <a:p>
            <a:pPr marL="0" indent="0" algn="ctr">
              <a:buNone/>
            </a:pPr>
            <a:endParaRPr lang="en-US" sz="4000" dirty="0">
              <a:solidFill>
                <a:srgbClr val="AC144E"/>
              </a:solidFill>
            </a:endParaRPr>
          </a:p>
          <a:p>
            <a:pPr marL="0" indent="0" algn="ctr">
              <a:buNone/>
            </a:pPr>
            <a:r>
              <a:rPr lang="ar-IQ" sz="4000" dirty="0">
                <a:solidFill>
                  <a:srgbClr val="CC3399"/>
                </a:solidFill>
              </a:rPr>
              <a:t>الكشف المبكر عن سرطان الثدي مراحله الأولى هو المفتاح معالجته والشفاء منه.</a:t>
            </a:r>
            <a:endParaRPr lang="en-US" sz="4000" dirty="0">
              <a:solidFill>
                <a:srgbClr val="CC3399"/>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568" y="2118965"/>
            <a:ext cx="7776864"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952023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DDDD">
            <a:alpha val="56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6D8E7-444A-1421-F6C3-D26136E3D4E8}"/>
              </a:ext>
            </a:extLst>
          </p:cNvPr>
          <p:cNvSpPr>
            <a:spLocks noGrp="1"/>
          </p:cNvSpPr>
          <p:nvPr>
            <p:ph type="title"/>
          </p:nvPr>
        </p:nvSpPr>
        <p:spPr/>
        <p:txBody>
          <a:bodyPr/>
          <a:lstStyle/>
          <a:p>
            <a:pPr algn="ctr"/>
            <a:r>
              <a:rPr lang="ar-IQ" b="1" dirty="0">
                <a:solidFill>
                  <a:srgbClr val="CC3399"/>
                </a:solidFill>
              </a:rPr>
              <a:t>الكشف عن اورام الثجدي يتم بطرق متعددة منها </a:t>
            </a:r>
            <a:endParaRPr lang="en-US" b="1" dirty="0">
              <a:solidFill>
                <a:srgbClr val="CC3399"/>
              </a:solidFill>
            </a:endParaRPr>
          </a:p>
        </p:txBody>
      </p:sp>
      <p:sp>
        <p:nvSpPr>
          <p:cNvPr id="3" name="Content Placeholder 2">
            <a:extLst>
              <a:ext uri="{FF2B5EF4-FFF2-40B4-BE49-F238E27FC236}">
                <a16:creationId xmlns:a16="http://schemas.microsoft.com/office/drawing/2014/main" id="{2E4D2EC7-C82C-BCC7-2DEC-CDC385CF4895}"/>
              </a:ext>
            </a:extLst>
          </p:cNvPr>
          <p:cNvSpPr>
            <a:spLocks noGrp="1"/>
          </p:cNvSpPr>
          <p:nvPr>
            <p:ph idx="1"/>
          </p:nvPr>
        </p:nvSpPr>
        <p:spPr>
          <a:solidFill>
            <a:srgbClr val="FFDDDD">
              <a:alpha val="22000"/>
            </a:srgbClr>
          </a:solidFill>
        </p:spPr>
        <p:txBody>
          <a:bodyPr>
            <a:normAutofit/>
          </a:bodyPr>
          <a:lstStyle/>
          <a:p>
            <a:pPr algn="r" rtl="1">
              <a:buFont typeface="Wingdings" panose="05000000000000000000" pitchFamily="2" charset="2"/>
              <a:buChar char="q"/>
            </a:pPr>
            <a:r>
              <a:rPr lang="ar-IQ" sz="5400" dirty="0">
                <a:solidFill>
                  <a:srgbClr val="CC3399"/>
                </a:solidFill>
              </a:rPr>
              <a:t>الفحص الذاتي للثدي.</a:t>
            </a:r>
          </a:p>
          <a:p>
            <a:pPr algn="r" rtl="1">
              <a:buFont typeface="Wingdings" panose="05000000000000000000" pitchFamily="2" charset="2"/>
              <a:buChar char="q"/>
            </a:pPr>
            <a:r>
              <a:rPr lang="ar-IQ" sz="5400" dirty="0">
                <a:solidFill>
                  <a:srgbClr val="CC3399"/>
                </a:solidFill>
              </a:rPr>
              <a:t>الفحص السريري بواسطة الطبيب.</a:t>
            </a:r>
          </a:p>
          <a:p>
            <a:pPr algn="r" rtl="1">
              <a:buFont typeface="Wingdings" panose="05000000000000000000" pitchFamily="2" charset="2"/>
              <a:buChar char="q"/>
            </a:pPr>
            <a:r>
              <a:rPr lang="ar-IQ" sz="5400" dirty="0">
                <a:solidFill>
                  <a:srgbClr val="CC3399"/>
                </a:solidFill>
              </a:rPr>
              <a:t>الفحص بالاشعة السينية .</a:t>
            </a:r>
          </a:p>
          <a:p>
            <a:pPr algn="r" rtl="1">
              <a:buFont typeface="Wingdings" panose="05000000000000000000" pitchFamily="2" charset="2"/>
              <a:buChar char="q"/>
            </a:pPr>
            <a:r>
              <a:rPr lang="ar-IQ" sz="5400" dirty="0">
                <a:solidFill>
                  <a:srgbClr val="CC3399"/>
                </a:solidFill>
              </a:rPr>
              <a:t>الفحص بالسونار</a:t>
            </a:r>
            <a:r>
              <a:rPr lang="ar-IQ" sz="5400" dirty="0">
                <a:solidFill>
                  <a:srgbClr val="C00000"/>
                </a:solidFill>
              </a:rPr>
              <a:t>.</a:t>
            </a:r>
            <a:endParaRPr lang="en-US" sz="5400" dirty="0">
              <a:solidFill>
                <a:srgbClr val="C00000"/>
              </a:solidFill>
            </a:endParaRPr>
          </a:p>
        </p:txBody>
      </p:sp>
    </p:spTree>
    <p:extLst>
      <p:ext uri="{BB962C8B-B14F-4D97-AF65-F5344CB8AC3E}">
        <p14:creationId xmlns:p14="http://schemas.microsoft.com/office/powerpoint/2010/main" val="184595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1393825"/>
          </a:xfrm>
          <a:solidFill>
            <a:srgbClr val="FFDDDD">
              <a:alpha val="42000"/>
            </a:srgbClr>
          </a:solidFill>
        </p:spPr>
        <p:txBody>
          <a:bodyPr/>
          <a:lstStyle/>
          <a:p>
            <a:pPr algn="ctr"/>
            <a:r>
              <a:rPr lang="ar-IQ" b="1" dirty="0">
                <a:solidFill>
                  <a:srgbClr val="CC3399"/>
                </a:solidFill>
              </a:rPr>
              <a:t>الفحص الذاتي للثدي </a:t>
            </a:r>
            <a:endParaRPr lang="en-US" b="1" dirty="0">
              <a:solidFill>
                <a:srgbClr val="CC3399"/>
              </a:solidFill>
            </a:endParaRPr>
          </a:p>
        </p:txBody>
      </p:sp>
      <p:sp>
        <p:nvSpPr>
          <p:cNvPr id="3" name="Content Placeholder 2"/>
          <p:cNvSpPr>
            <a:spLocks noGrp="1"/>
          </p:cNvSpPr>
          <p:nvPr>
            <p:ph idx="4294967295"/>
          </p:nvPr>
        </p:nvSpPr>
        <p:spPr>
          <a:xfrm>
            <a:off x="0" y="1393825"/>
            <a:ext cx="12192000" cy="5464175"/>
          </a:xfrm>
          <a:solidFill>
            <a:srgbClr val="FFDDDD">
              <a:alpha val="41000"/>
            </a:srgbClr>
          </a:solidFill>
          <a:ln>
            <a:noFill/>
          </a:ln>
        </p:spPr>
        <p:txBody>
          <a:bodyPr>
            <a:normAutofit/>
          </a:bodyPr>
          <a:lstStyle/>
          <a:p>
            <a:pPr marL="0" indent="0" algn="r" rtl="1">
              <a:buNone/>
            </a:pPr>
            <a:endParaRPr lang="en-US" sz="3600" dirty="0">
              <a:solidFill>
                <a:srgbClr val="AC144E"/>
              </a:solidFill>
              <a:cs typeface="+mj-cs"/>
            </a:endParaRPr>
          </a:p>
          <a:p>
            <a:pPr algn="r" rtl="1">
              <a:buFont typeface="Wingdings" panose="05000000000000000000" pitchFamily="2" charset="2"/>
              <a:buChar char="q"/>
            </a:pPr>
            <a:r>
              <a:rPr lang="ar-IQ" sz="4000" dirty="0">
                <a:solidFill>
                  <a:srgbClr val="C00000"/>
                </a:solidFill>
                <a:cs typeface="+mj-cs"/>
              </a:rPr>
              <a:t>يجب إجراؤه بشكل دائم ومنتظم بدءا من سن 20 عاما.</a:t>
            </a:r>
          </a:p>
          <a:p>
            <a:pPr algn="r" rtl="1">
              <a:buFont typeface="Wingdings" panose="05000000000000000000" pitchFamily="2" charset="2"/>
              <a:buChar char="q"/>
            </a:pPr>
            <a:r>
              <a:rPr lang="ar-IQ" sz="4000" dirty="0">
                <a:solidFill>
                  <a:srgbClr val="C00000"/>
                </a:solidFill>
                <a:cs typeface="+mj-cs"/>
              </a:rPr>
              <a:t>يعتمد على اكتساب خبرة الفحص الذاتي للثدي، والتعرف على أنسجته وبنيته على أساس دائم ومنتظم </a:t>
            </a:r>
          </a:p>
          <a:p>
            <a:pPr algn="r" rtl="1">
              <a:buFont typeface="Wingdings" panose="05000000000000000000" pitchFamily="2" charset="2"/>
              <a:buChar char="q"/>
            </a:pPr>
            <a:r>
              <a:rPr lang="ar-IQ" sz="4000" dirty="0">
                <a:solidFill>
                  <a:srgbClr val="C00000"/>
                </a:solidFill>
                <a:cs typeface="+mj-cs"/>
              </a:rPr>
              <a:t>يجب على كل أمراءة أن تتعلم كيف يبدو شكل الثدي وملمسه عادة، وأن تكون يقظة لأي تغيير في الإحساس أو في نسيج الثدي. </a:t>
            </a:r>
            <a:endParaRPr lang="en-US" sz="4000" dirty="0">
              <a:solidFill>
                <a:srgbClr val="C00000"/>
              </a:solidFill>
              <a:cs typeface="+mj-cs"/>
            </a:endParaRPr>
          </a:p>
        </p:txBody>
      </p:sp>
    </p:spTree>
    <p:extLst>
      <p:ext uri="{BB962C8B-B14F-4D97-AF65-F5344CB8AC3E}">
        <p14:creationId xmlns:p14="http://schemas.microsoft.com/office/powerpoint/2010/main" val="296746833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EB96A2-90DE-C928-3005-B19E3BBA761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477817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88667-13E6-5F5D-AD3D-E3261CA3998B}"/>
              </a:ext>
            </a:extLst>
          </p:cNvPr>
          <p:cNvPicPr>
            <a:picLocks noChangeAspect="1"/>
          </p:cNvPicPr>
          <p:nvPr/>
        </p:nvPicPr>
        <p:blipFill>
          <a:blip r:embed="rId2"/>
          <a:stretch>
            <a:fillRect/>
          </a:stretch>
        </p:blipFill>
        <p:spPr>
          <a:xfrm>
            <a:off x="-1" y="81116"/>
            <a:ext cx="12078929" cy="6776884"/>
          </a:xfrm>
          <a:prstGeom prst="rect">
            <a:avLst/>
          </a:prstGeom>
        </p:spPr>
      </p:pic>
    </p:spTree>
    <p:extLst>
      <p:ext uri="{BB962C8B-B14F-4D97-AF65-F5344CB8AC3E}">
        <p14:creationId xmlns:p14="http://schemas.microsoft.com/office/powerpoint/2010/main" val="3634311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12192000" cy="6858000"/>
          </a:xfrm>
          <a:blipFill dpi="0" rotWithShape="1">
            <a:blip r:embed="rId2">
              <a:extLst>
                <a:ext uri="{28A0092B-C50C-407E-A947-70E740481C1C}">
                  <a14:useLocalDpi xmlns:a14="http://schemas.microsoft.com/office/drawing/2010/main" val="0"/>
                </a:ext>
              </a:extLst>
            </a:blip>
            <a:srcRect/>
            <a:stretch>
              <a:fillRect/>
            </a:stretch>
          </a:blipFill>
        </p:spPr>
        <p:txBody>
          <a:bodyPr>
            <a:normAutofit/>
          </a:bodyPr>
          <a:lstStyle/>
          <a:p>
            <a:pPr marL="0" indent="0" algn="ctr">
              <a:buNone/>
            </a:pPr>
            <a:endParaRPr lang="ar-IQ" sz="4800" dirty="0">
              <a:solidFill>
                <a:srgbClr val="FF0066"/>
              </a:solidFill>
              <a:latin typeface="Georgia" pitchFamily="18" charset="0"/>
              <a:cs typeface="+mj-cs"/>
            </a:endParaRPr>
          </a:p>
          <a:p>
            <a:pPr marL="0" indent="0" algn="ctr">
              <a:buNone/>
            </a:pPr>
            <a:endParaRPr lang="ar-IQ" sz="4800" dirty="0">
              <a:solidFill>
                <a:srgbClr val="FF0066"/>
              </a:solidFill>
              <a:latin typeface="Georgia" pitchFamily="18" charset="0"/>
              <a:cs typeface="+mj-cs"/>
            </a:endParaRPr>
          </a:p>
          <a:p>
            <a:pPr marL="0" indent="0" algn="r">
              <a:buNone/>
            </a:pPr>
            <a:r>
              <a:rPr lang="ar-IQ" sz="7200" dirty="0">
                <a:solidFill>
                  <a:srgbClr val="CC0066"/>
                </a:solidFill>
                <a:latin typeface="Georgia" pitchFamily="18" charset="0"/>
                <a:cs typeface="+mj-cs"/>
              </a:rPr>
              <a:t>أوكتوبر الوردي</a:t>
            </a:r>
          </a:p>
          <a:p>
            <a:pPr marL="0" indent="0" algn="ctr">
              <a:buNone/>
            </a:pPr>
            <a:endParaRPr lang="ar-IQ" sz="4800" dirty="0">
              <a:solidFill>
                <a:srgbClr val="FF0066"/>
              </a:solidFill>
              <a:latin typeface="Georgia" pitchFamily="18" charset="0"/>
              <a:cs typeface="+mj-cs"/>
            </a:endParaRPr>
          </a:p>
          <a:p>
            <a:pPr marL="0" indent="0" algn="ctr">
              <a:buNone/>
            </a:pPr>
            <a:endParaRPr lang="ar-IQ" sz="4800" dirty="0">
              <a:solidFill>
                <a:srgbClr val="FF0066"/>
              </a:solidFill>
              <a:latin typeface="Georgia" pitchFamily="18" charset="0"/>
              <a:cs typeface="+mj-cs"/>
            </a:endParaRPr>
          </a:p>
          <a:p>
            <a:pPr marL="0" indent="0" algn="ctr">
              <a:buNone/>
            </a:pPr>
            <a:endParaRPr lang="en-US" sz="4800" dirty="0">
              <a:solidFill>
                <a:srgbClr val="FF0066"/>
              </a:solidFill>
              <a:latin typeface="Georgia" pitchFamily="18" charset="0"/>
              <a:cs typeface="+mj-cs"/>
            </a:endParaRPr>
          </a:p>
        </p:txBody>
      </p:sp>
    </p:spTree>
    <p:extLst>
      <p:ext uri="{BB962C8B-B14F-4D97-AF65-F5344CB8AC3E}">
        <p14:creationId xmlns:p14="http://schemas.microsoft.com/office/powerpoint/2010/main" val="141126600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9965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877888" y="187325"/>
            <a:ext cx="11314112" cy="626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16356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188913"/>
            <a:ext cx="11976100" cy="6335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220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1282700"/>
          </a:xfrm>
          <a:solidFill>
            <a:srgbClr val="FFDDDD">
              <a:alpha val="41000"/>
            </a:srgbClr>
          </a:solidFill>
          <a:ln>
            <a:noFill/>
          </a:ln>
        </p:spPr>
        <p:txBody>
          <a:bodyPr>
            <a:normAutofit/>
          </a:bodyPr>
          <a:lstStyle/>
          <a:p>
            <a:pPr algn="ctr"/>
            <a:r>
              <a:rPr lang="ar-IQ" b="1" dirty="0">
                <a:solidFill>
                  <a:srgbClr val="CC3399"/>
                </a:solidFill>
              </a:rPr>
              <a:t>فحص الثدي في العيادة</a:t>
            </a:r>
            <a:endParaRPr lang="en-US" b="1" dirty="0">
              <a:solidFill>
                <a:srgbClr val="CC3399"/>
              </a:solidFill>
            </a:endParaRPr>
          </a:p>
        </p:txBody>
      </p:sp>
      <p:sp>
        <p:nvSpPr>
          <p:cNvPr id="3" name="Content Placeholder 2"/>
          <p:cNvSpPr>
            <a:spLocks noGrp="1"/>
          </p:cNvSpPr>
          <p:nvPr>
            <p:ph idx="4294967295"/>
          </p:nvPr>
        </p:nvSpPr>
        <p:spPr>
          <a:xfrm>
            <a:off x="0" y="1282700"/>
            <a:ext cx="12192000" cy="5575300"/>
          </a:xfrm>
          <a:solidFill>
            <a:srgbClr val="FFDDDD">
              <a:alpha val="42000"/>
            </a:srgbClr>
          </a:solidFill>
          <a:ln w="57150">
            <a:noFill/>
          </a:ln>
        </p:spPr>
        <p:txBody>
          <a:bodyPr>
            <a:normAutofit/>
          </a:bodyPr>
          <a:lstStyle/>
          <a:p>
            <a:pPr marL="0" indent="0" algn="r">
              <a:buNone/>
            </a:pPr>
            <a:r>
              <a:rPr lang="ar-IQ" sz="3600" dirty="0">
                <a:solidFill>
                  <a:srgbClr val="AC144E"/>
                </a:solidFill>
              </a:rPr>
              <a:t>لكل إمرأة لديها في العائلة من أصيب بمرض سرطان الثدي (تاريخ عائلي) أو لكل من تنتمي الى إحدى مجموعات الخطرالأكثر عرضة للإصابة بسرطان الثدي، فيُنصح بأن تخضع لفحص الثدي في العيادة مرة واحدة كل ثلاث سنوات حتى بلوغ سن الـ45 عاما. ثم بمعدل مرة واحدة كل سنة، فيما بعد.</a:t>
            </a:r>
          </a:p>
          <a:p>
            <a:pPr marL="0" indent="0" algn="r">
              <a:buNone/>
            </a:pPr>
            <a:r>
              <a:rPr lang="ar-IQ" sz="3600" dirty="0">
                <a:solidFill>
                  <a:srgbClr val="AC144E"/>
                </a:solidFill>
              </a:rPr>
              <a:t>خلال هذا الفحص يقوم الطبيب بتفقد نسيج الثدي للبحث عن كتل أو تغيُّرات أخرى في الثدي، أو ازدياد حجم الغدد الليمفاوية الموجودة في منطقة الإبط.</a:t>
            </a:r>
            <a:endParaRPr lang="en-US" sz="3600" dirty="0">
              <a:solidFill>
                <a:srgbClr val="AC144E"/>
              </a:solidFill>
            </a:endParaRPr>
          </a:p>
        </p:txBody>
      </p:sp>
    </p:spTree>
    <p:extLst>
      <p:ext uri="{BB962C8B-B14F-4D97-AF65-F5344CB8AC3E}">
        <p14:creationId xmlns:p14="http://schemas.microsoft.com/office/powerpoint/2010/main" val="148938174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525"/>
            <a:ext cx="12192000" cy="1143000"/>
          </a:xfrm>
          <a:solidFill>
            <a:srgbClr val="FFDDDD">
              <a:alpha val="42000"/>
            </a:srgbClr>
          </a:solidFill>
          <a:ln>
            <a:noFill/>
          </a:ln>
        </p:spPr>
        <p:txBody>
          <a:bodyPr/>
          <a:lstStyle/>
          <a:p>
            <a:pPr algn="r"/>
            <a:r>
              <a:rPr lang="en-US" b="1" dirty="0">
                <a:solidFill>
                  <a:srgbClr val="CC3399"/>
                </a:solidFill>
              </a:rPr>
              <a:t>Mammography</a:t>
            </a:r>
            <a:r>
              <a:rPr lang="ar-IQ" b="1" dirty="0">
                <a:solidFill>
                  <a:srgbClr val="CC3399"/>
                </a:solidFill>
              </a:rPr>
              <a:t>تصوير الثدي الشّعاعي</a:t>
            </a:r>
            <a:endParaRPr lang="en-US" b="1" dirty="0">
              <a:solidFill>
                <a:srgbClr val="CC3399"/>
              </a:solidFill>
            </a:endParaRPr>
          </a:p>
        </p:txBody>
      </p:sp>
      <p:sp>
        <p:nvSpPr>
          <p:cNvPr id="3" name="Content Placeholder 2"/>
          <p:cNvSpPr>
            <a:spLocks noGrp="1"/>
          </p:cNvSpPr>
          <p:nvPr>
            <p:ph idx="4294967295"/>
          </p:nvPr>
        </p:nvSpPr>
        <p:spPr>
          <a:xfrm>
            <a:off x="0" y="1152525"/>
            <a:ext cx="12192000" cy="5695950"/>
          </a:xfrm>
          <a:solidFill>
            <a:srgbClr val="FFDDDD">
              <a:alpha val="38000"/>
            </a:srgbClr>
          </a:solidFill>
          <a:ln w="57150">
            <a:noFill/>
          </a:ln>
        </p:spPr>
        <p:txBody>
          <a:bodyPr>
            <a:normAutofit fontScale="92500" lnSpcReduction="10000"/>
          </a:bodyPr>
          <a:lstStyle/>
          <a:p>
            <a:pPr marL="0" indent="0" algn="r">
              <a:buNone/>
            </a:pPr>
            <a:r>
              <a:rPr lang="ar-IQ" dirty="0">
                <a:solidFill>
                  <a:srgbClr val="AC144E"/>
                </a:solidFill>
              </a:rPr>
              <a:t>يعتبر اليوم الفحص الأكثر موثوقية للكشف المبكر عن كتل سرطانية في الثدي، حتى قبل إن يشعر الطبيب بها بواسطة اللمس اليدوي للثدي. ولهذا السبب، يُنصح  إجراء هذا الفحص لكل النساء فوق سن الـ 40 عاما، بشكل متكرر.</a:t>
            </a:r>
          </a:p>
          <a:p>
            <a:pPr marL="0" indent="0" algn="r">
              <a:buNone/>
            </a:pPr>
            <a:r>
              <a:rPr lang="ar-IQ" dirty="0">
                <a:solidFill>
                  <a:srgbClr val="AC144E"/>
                </a:solidFill>
              </a:rPr>
              <a:t>وهو تصوير أشعاعي يستخدم أشعة        ذات جرعات منخفضة</a:t>
            </a:r>
          </a:p>
          <a:p>
            <a:pPr marL="0" indent="0" algn="r">
              <a:buNone/>
            </a:pPr>
            <a:r>
              <a:rPr lang="ar-IQ" dirty="0">
                <a:solidFill>
                  <a:srgbClr val="AC144E"/>
                </a:solidFill>
              </a:rPr>
              <a:t>هنالك نوعان من تصوير الثدي الشعاعي:</a:t>
            </a:r>
          </a:p>
          <a:p>
            <a:pPr marL="0" indent="0" algn="r">
              <a:buNone/>
            </a:pPr>
            <a:r>
              <a:rPr lang="ar-IQ" dirty="0">
                <a:solidFill>
                  <a:srgbClr val="AC144E"/>
                </a:solidFill>
              </a:rPr>
              <a:t>التفرّس الاستقصائي بالتصوير الشعاعي للثدي</a:t>
            </a:r>
          </a:p>
          <a:p>
            <a:pPr marL="0" indent="0" algn="r">
              <a:buNone/>
            </a:pPr>
            <a:r>
              <a:rPr lang="ar-IQ" dirty="0">
                <a:solidFill>
                  <a:srgbClr val="AC144E"/>
                </a:solidFill>
              </a:rPr>
              <a:t>)</a:t>
            </a:r>
            <a:r>
              <a:rPr lang="en-US" dirty="0">
                <a:solidFill>
                  <a:srgbClr val="AC144E"/>
                </a:solidFill>
              </a:rPr>
              <a:t>Scanning Mammography)</a:t>
            </a:r>
          </a:p>
          <a:p>
            <a:pPr marL="0" indent="0" algn="r">
              <a:buNone/>
            </a:pPr>
            <a:r>
              <a:rPr lang="ar-IQ" dirty="0">
                <a:solidFill>
                  <a:srgbClr val="AC144E"/>
                </a:solidFill>
              </a:rPr>
              <a:t>الأستقصائي : يستخدم لكشف تغيرات الثدي عند المرأة التي ليس لديها أعراض أو علامات أو شذوذات ملاحظة في الثدي .و يهدف لكشف السرطان قبل إمكانية ملاحظة أي علامات سريرية .؟ و هو يتطلب إجراء صورتين على الأقل لكل ثدي من زاوايا مختلفة .</a:t>
            </a:r>
          </a:p>
          <a:p>
            <a:pPr marL="0" indent="0" algn="r">
              <a:buNone/>
            </a:pPr>
            <a:r>
              <a:rPr lang="ar-IQ" dirty="0">
                <a:solidFill>
                  <a:srgbClr val="AC144E"/>
                </a:solidFill>
              </a:rPr>
              <a:t>التصوير الشعاعي التشخيصي للثدي</a:t>
            </a:r>
          </a:p>
          <a:p>
            <a:pPr marL="0" indent="0" algn="r">
              <a:buNone/>
            </a:pPr>
            <a:r>
              <a:rPr lang="ar-IQ" dirty="0">
                <a:solidFill>
                  <a:srgbClr val="AC144E"/>
                </a:solidFill>
              </a:rPr>
              <a:t> )</a:t>
            </a:r>
            <a:r>
              <a:rPr lang="en-US" dirty="0">
                <a:solidFill>
                  <a:srgbClr val="AC144E"/>
                </a:solidFill>
              </a:rPr>
              <a:t>Diagnostic Mammography)</a:t>
            </a:r>
          </a:p>
          <a:p>
            <a:pPr marL="0" indent="0" algn="r">
              <a:buNone/>
            </a:pPr>
            <a:r>
              <a:rPr lang="ar-IQ" dirty="0">
                <a:solidFill>
                  <a:srgbClr val="AC144E"/>
                </a:solidFill>
              </a:rPr>
              <a:t> يستخدم للتحري عن التبدلات المشبوهة في الثدي , مثل كتلة في الثدي , ألم الثدي , مظهر الجلد غير الاعتيادي , تسّمك أو سيلان الحلمة ، و يستخدم أيضاً لتقييم الموجودات غير الطبيعية في الماموغرام الاستقصائي ، حيث يمكن إجراء صور إضافية من زوايا أخرى أو التركيز على المناطق المثيرة للقلق</a:t>
            </a:r>
          </a:p>
          <a:p>
            <a:pPr marL="0" indent="0" algn="r">
              <a:buNone/>
            </a:pPr>
            <a:endParaRPr lang="ar-IQ" dirty="0">
              <a:solidFill>
                <a:srgbClr val="9933FF"/>
              </a:solidFill>
            </a:endParaRPr>
          </a:p>
        </p:txBody>
      </p:sp>
      <p:pic>
        <p:nvPicPr>
          <p:cNvPr id="4" name="Picture 3">
            <a:extLst>
              <a:ext uri="{FF2B5EF4-FFF2-40B4-BE49-F238E27FC236}">
                <a16:creationId xmlns:a16="http://schemas.microsoft.com/office/drawing/2014/main" id="{A9D17516-3A5F-CB3D-242B-4EE437EFF0F3}"/>
              </a:ext>
            </a:extLst>
          </p:cNvPr>
          <p:cNvPicPr>
            <a:picLocks noChangeAspect="1"/>
          </p:cNvPicPr>
          <p:nvPr/>
        </p:nvPicPr>
        <p:blipFill>
          <a:blip r:embed="rId2"/>
          <a:stretch>
            <a:fillRect/>
          </a:stretch>
        </p:blipFill>
        <p:spPr>
          <a:xfrm>
            <a:off x="-1" y="9167"/>
            <a:ext cx="3890075" cy="1143000"/>
          </a:xfrm>
          <a:prstGeom prst="rect">
            <a:avLst/>
          </a:prstGeom>
        </p:spPr>
      </p:pic>
    </p:spTree>
    <p:extLst>
      <p:ext uri="{BB962C8B-B14F-4D97-AF65-F5344CB8AC3E}">
        <p14:creationId xmlns:p14="http://schemas.microsoft.com/office/powerpoint/2010/main" val="54618430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1282700"/>
          </a:xfrm>
          <a:solidFill>
            <a:srgbClr val="FFDDDD">
              <a:alpha val="38000"/>
            </a:srgbClr>
          </a:solidFill>
          <a:ln>
            <a:noFill/>
          </a:ln>
        </p:spPr>
        <p:txBody>
          <a:bodyPr>
            <a:normAutofit/>
          </a:bodyPr>
          <a:lstStyle/>
          <a:p>
            <a:pPr algn="ctr"/>
            <a:r>
              <a:rPr lang="ar-IQ" b="1" dirty="0">
                <a:solidFill>
                  <a:srgbClr val="CC3399"/>
                </a:solidFill>
              </a:rPr>
              <a:t>العمر الذي يجب فيه البدأ بفحص الماموكرافي الأستقصائي</a:t>
            </a:r>
            <a:endParaRPr lang="en-US" b="1" dirty="0">
              <a:solidFill>
                <a:srgbClr val="CC3399"/>
              </a:solidFill>
            </a:endParaRPr>
          </a:p>
        </p:txBody>
      </p:sp>
      <p:sp>
        <p:nvSpPr>
          <p:cNvPr id="3" name="Content Placeholder 2"/>
          <p:cNvSpPr>
            <a:spLocks noGrp="1"/>
          </p:cNvSpPr>
          <p:nvPr>
            <p:ph idx="4294967295"/>
          </p:nvPr>
        </p:nvSpPr>
        <p:spPr>
          <a:xfrm>
            <a:off x="0" y="1282700"/>
            <a:ext cx="12192000" cy="5575300"/>
          </a:xfrm>
          <a:solidFill>
            <a:srgbClr val="FFDDDD">
              <a:alpha val="36000"/>
            </a:srgbClr>
          </a:solidFill>
          <a:ln w="57150">
            <a:noFill/>
          </a:ln>
        </p:spPr>
        <p:txBody>
          <a:bodyPr>
            <a:normAutofit fontScale="85000" lnSpcReduction="10000"/>
          </a:bodyPr>
          <a:lstStyle/>
          <a:p>
            <a:pPr marL="0" indent="0" algn="r">
              <a:lnSpc>
                <a:spcPct val="120000"/>
              </a:lnSpc>
              <a:buNone/>
            </a:pPr>
            <a:r>
              <a:rPr lang="ar-IQ" sz="3600" dirty="0">
                <a:solidFill>
                  <a:srgbClr val="AC144E"/>
                </a:solidFill>
              </a:rPr>
              <a:t>لا يوجد توافق بين الخبراء حول تواتر إجراء الماموغرام بشكل منتظم لدى النساء . تنصح جمعية السرطان الأميركية بإجراء الماموغرام الاستقصائي بشكل سنوي للنساء من عمر 40سنة فما فوق , في حين ينصح المركز الوطني للسرطان بإجرائه كل سنة أو سنتين للنساء بعمر40سنة و ما فوق .</a:t>
            </a:r>
          </a:p>
          <a:p>
            <a:pPr marL="0" indent="0" algn="r">
              <a:lnSpc>
                <a:spcPct val="120000"/>
              </a:lnSpc>
              <a:buNone/>
            </a:pPr>
            <a:r>
              <a:rPr lang="ar-IQ" sz="3600" dirty="0">
                <a:solidFill>
                  <a:srgbClr val="AC144E"/>
                </a:solidFill>
              </a:rPr>
              <a:t>يمكن للطبيب أن يضع لمرضاه برامج زمنية لإجراء الماموغرام ، وفيما يلي نجد بعض الخطوط العامة للبدء بإجراء الماموغرام الاستقصائي :</a:t>
            </a:r>
          </a:p>
          <a:p>
            <a:pPr marL="0" indent="0" algn="r">
              <a:buNone/>
            </a:pPr>
            <a:r>
              <a:rPr lang="ar-IQ" sz="3600" dirty="0">
                <a:solidFill>
                  <a:srgbClr val="AC144E"/>
                </a:solidFill>
                <a:highlight>
                  <a:srgbClr val="00FFFF"/>
                </a:highlight>
              </a:rPr>
              <a:t>● إذا كان العمر بين 20 إلى 39 و الخطورة متوسطة , لا داعي لإجراء ماموغرام استقصائي . </a:t>
            </a:r>
          </a:p>
          <a:p>
            <a:pPr marL="0" indent="0" algn="r">
              <a:buNone/>
            </a:pPr>
            <a:r>
              <a:rPr lang="ar-IQ" sz="3600" dirty="0">
                <a:solidFill>
                  <a:srgbClr val="AC144E"/>
                </a:solidFill>
                <a:highlight>
                  <a:srgbClr val="00FFFF"/>
                </a:highlight>
              </a:rPr>
              <a:t>● إذا كان العمر بين 26 إلى 39 و الخطورة مرتفعة , من المفيد البدء بإجراء ماموغرام استقصائي .</a:t>
            </a:r>
          </a:p>
          <a:p>
            <a:pPr marL="0" indent="0" algn="r">
              <a:buNone/>
            </a:pPr>
            <a:r>
              <a:rPr lang="ar-IQ" sz="3600" dirty="0">
                <a:solidFill>
                  <a:srgbClr val="AC144E"/>
                </a:solidFill>
                <a:highlight>
                  <a:srgbClr val="00FFFF"/>
                </a:highlight>
              </a:rPr>
              <a:t>● إذا كان العمر 40 سنة فما فوق , يجب إجراء ماموغرام استقصائي كل سنة إلى سنتين وحسب نصيحة الطبيب (و هذا الأمر ينطبق على النساء ذوات الخطورة المتوسطة أو المرتفعة) </a:t>
            </a:r>
          </a:p>
        </p:txBody>
      </p:sp>
    </p:spTree>
    <p:extLst>
      <p:ext uri="{BB962C8B-B14F-4D97-AF65-F5344CB8AC3E}">
        <p14:creationId xmlns:p14="http://schemas.microsoft.com/office/powerpoint/2010/main" val="2110927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1196975"/>
          </a:xfrm>
          <a:solidFill>
            <a:srgbClr val="FFDDDD">
              <a:alpha val="36000"/>
            </a:srgbClr>
          </a:solidFill>
          <a:ln>
            <a:noFill/>
          </a:ln>
        </p:spPr>
        <p:txBody>
          <a:bodyPr>
            <a:normAutofit/>
          </a:bodyPr>
          <a:lstStyle/>
          <a:p>
            <a:pPr algn="ctr"/>
            <a:r>
              <a:rPr lang="ar-IQ" b="1" dirty="0">
                <a:solidFill>
                  <a:srgbClr val="CC3399"/>
                </a:solidFill>
              </a:rPr>
              <a:t>نصائح عامة قبل عمل الماموغرافي</a:t>
            </a:r>
            <a:endParaRPr lang="en-US" b="1" dirty="0">
              <a:solidFill>
                <a:srgbClr val="CC3399"/>
              </a:solidFill>
            </a:endParaRPr>
          </a:p>
        </p:txBody>
      </p:sp>
      <p:sp>
        <p:nvSpPr>
          <p:cNvPr id="3" name="Content Placeholder 2"/>
          <p:cNvSpPr>
            <a:spLocks noGrp="1"/>
          </p:cNvSpPr>
          <p:nvPr>
            <p:ph idx="4294967295"/>
          </p:nvPr>
        </p:nvSpPr>
        <p:spPr>
          <a:xfrm>
            <a:off x="0" y="1196975"/>
            <a:ext cx="12192000" cy="5661025"/>
          </a:xfrm>
          <a:solidFill>
            <a:srgbClr val="FFDDDD">
              <a:alpha val="36000"/>
            </a:srgbClr>
          </a:solidFill>
          <a:ln w="57150">
            <a:noFill/>
          </a:ln>
        </p:spPr>
        <p:txBody>
          <a:bodyPr>
            <a:normAutofit/>
          </a:bodyPr>
          <a:lstStyle/>
          <a:p>
            <a:pPr algn="r" rtl="1">
              <a:buFont typeface="Wingdings" panose="05000000000000000000" pitchFamily="2" charset="2"/>
              <a:buChar char="q"/>
            </a:pPr>
            <a:r>
              <a:rPr lang="ar-IQ" sz="3600" dirty="0">
                <a:solidFill>
                  <a:srgbClr val="AC144E"/>
                </a:solidFill>
              </a:rPr>
              <a:t>يتم تعيين الموعد بحيث يكون احتمال وجود ألم في الثدي أقل ما يمكن، و يكون ذلك عادة في الأسبوع التالي لحدوث الطمث.</a:t>
            </a:r>
          </a:p>
          <a:p>
            <a:pPr algn="r" rtl="1">
              <a:buFont typeface="Wingdings" panose="05000000000000000000" pitchFamily="2" charset="2"/>
              <a:buChar char="q"/>
            </a:pPr>
            <a:r>
              <a:rPr lang="ar-IQ" sz="3600" dirty="0">
                <a:solidFill>
                  <a:srgbClr val="AC144E"/>
                </a:solidFill>
              </a:rPr>
              <a:t>– إذا كان إجراء الماموغرام سيتم في مركز جديد , يجب إحضار الصور القديمة بحيث يتمكن الشعاعي من مقارنتها مع الصور الجديدة .</a:t>
            </a:r>
          </a:p>
          <a:p>
            <a:pPr algn="r" rtl="1">
              <a:buFont typeface="Wingdings" panose="05000000000000000000" pitchFamily="2" charset="2"/>
              <a:buChar char="q"/>
            </a:pPr>
            <a:r>
              <a:rPr lang="ar-IQ" sz="3600" dirty="0">
                <a:solidFill>
                  <a:srgbClr val="AC144E"/>
                </a:solidFill>
              </a:rPr>
              <a:t>– في يوم إجراء التصوير يجب عدم وضع المواد المزيلة للعرق , مزيلات الروائح , البودرة .. الكريمات أو العطورات في منطقة الإبط أو على الثدي .</a:t>
            </a:r>
          </a:p>
          <a:p>
            <a:pPr algn="r" rtl="1">
              <a:buFont typeface="Wingdings" panose="05000000000000000000" pitchFamily="2" charset="2"/>
              <a:buChar char="q"/>
            </a:pPr>
            <a:r>
              <a:rPr lang="ar-IQ" sz="3600" dirty="0">
                <a:solidFill>
                  <a:srgbClr val="AC144E"/>
                </a:solidFill>
              </a:rPr>
              <a:t>إن الجزيئات المعدنية الموجودة في المساحيق أو مزيلات الرائحة قد تظهر على صورة الماموغرام و تحدث تشويشاً .</a:t>
            </a:r>
          </a:p>
          <a:p>
            <a:pPr algn="r" rtl="1">
              <a:buFont typeface="Wingdings" panose="05000000000000000000" pitchFamily="2" charset="2"/>
              <a:buChar char="q"/>
            </a:pPr>
            <a:r>
              <a:rPr lang="ar-IQ" sz="3600" dirty="0">
                <a:solidFill>
                  <a:srgbClr val="AC144E"/>
                </a:solidFill>
              </a:rPr>
              <a:t>إن استخدام مسكنات الألم الشائعة مثل الأسبرين , الأسيتامينوفين ………الخ , قبل ساعة من موعد التصوير يمكن أن يخفف من الإزعاج المرافق له .</a:t>
            </a:r>
          </a:p>
        </p:txBody>
      </p:sp>
    </p:spTree>
    <p:extLst>
      <p:ext uri="{BB962C8B-B14F-4D97-AF65-F5344CB8AC3E}">
        <p14:creationId xmlns:p14="http://schemas.microsoft.com/office/powerpoint/2010/main" val="3302255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79463"/>
          </a:xfrm>
          <a:solidFill>
            <a:srgbClr val="FFDDDD">
              <a:alpha val="33000"/>
            </a:srgbClr>
          </a:solidFill>
          <a:ln>
            <a:noFill/>
          </a:ln>
        </p:spPr>
        <p:txBody>
          <a:bodyPr>
            <a:normAutofit/>
          </a:bodyPr>
          <a:lstStyle/>
          <a:p>
            <a:pPr algn="ctr"/>
            <a:r>
              <a:rPr lang="ar-IQ" b="1" dirty="0">
                <a:solidFill>
                  <a:srgbClr val="CC3399"/>
                </a:solidFill>
              </a:rPr>
              <a:t>ماذا يتم أثناء التصوير ؟</a:t>
            </a:r>
            <a:endParaRPr lang="en-US" b="1" dirty="0">
              <a:solidFill>
                <a:srgbClr val="CC3399"/>
              </a:solidFill>
            </a:endParaRPr>
          </a:p>
        </p:txBody>
      </p:sp>
      <p:sp>
        <p:nvSpPr>
          <p:cNvPr id="3" name="Content Placeholder 2"/>
          <p:cNvSpPr>
            <a:spLocks noGrp="1"/>
          </p:cNvSpPr>
          <p:nvPr>
            <p:ph sz="half" idx="1"/>
          </p:nvPr>
        </p:nvSpPr>
        <p:spPr>
          <a:solidFill>
            <a:srgbClr val="FFDDDD"/>
          </a:solidFill>
          <a:ln w="57150">
            <a:noFill/>
          </a:ln>
        </p:spPr>
        <p:txBody>
          <a:bodyPr>
            <a:normAutofit lnSpcReduction="10000"/>
          </a:bodyPr>
          <a:lstStyle/>
          <a:p>
            <a:pPr marL="0" indent="0" algn="r">
              <a:buNone/>
            </a:pPr>
            <a:r>
              <a:rPr lang="ar-IQ" dirty="0">
                <a:solidFill>
                  <a:srgbClr val="9933FF"/>
                </a:solidFill>
              </a:rPr>
              <a:t>.</a:t>
            </a:r>
            <a:endParaRPr lang="en-US" dirty="0">
              <a:solidFill>
                <a:srgbClr val="9933FF"/>
              </a:solidFill>
            </a:endParaRPr>
          </a:p>
        </p:txBody>
      </p:sp>
      <p:sp>
        <p:nvSpPr>
          <p:cNvPr id="7" name="Content Placeholder 6">
            <a:extLst>
              <a:ext uri="{FF2B5EF4-FFF2-40B4-BE49-F238E27FC236}">
                <a16:creationId xmlns:a16="http://schemas.microsoft.com/office/drawing/2014/main" id="{9DF572A7-97BB-CB46-07F2-AFB062C6B7F6}"/>
              </a:ext>
            </a:extLst>
          </p:cNvPr>
          <p:cNvSpPr>
            <a:spLocks noGrp="1"/>
          </p:cNvSpPr>
          <p:nvPr>
            <p:ph sz="half" idx="2"/>
          </p:nvPr>
        </p:nvSpPr>
        <p:spPr>
          <a:xfrm>
            <a:off x="6095999" y="1519084"/>
            <a:ext cx="5982929" cy="5338916"/>
          </a:xfrm>
          <a:solidFill>
            <a:srgbClr val="FFDDDD">
              <a:alpha val="42000"/>
            </a:srgbClr>
          </a:solidFill>
        </p:spPr>
        <p:txBody>
          <a:bodyPr>
            <a:normAutofit lnSpcReduction="10000"/>
          </a:bodyPr>
          <a:lstStyle/>
          <a:p>
            <a:pPr algn="r" rtl="1">
              <a:buFont typeface="Wingdings" panose="05000000000000000000" pitchFamily="2" charset="2"/>
              <a:buChar char="q"/>
            </a:pPr>
            <a:r>
              <a:rPr lang="ar-IQ" dirty="0">
                <a:solidFill>
                  <a:srgbClr val="AC144E"/>
                </a:solidFill>
              </a:rPr>
              <a:t>– يتم نزع الملابس عن الجزء العلوي من الجسم و خلع أية حلي موضوعة في الرقبة .</a:t>
            </a:r>
          </a:p>
          <a:p>
            <a:pPr algn="r" rtl="1">
              <a:buFont typeface="Wingdings" panose="05000000000000000000" pitchFamily="2" charset="2"/>
              <a:buChar char="q"/>
            </a:pPr>
            <a:r>
              <a:rPr lang="ar-IQ" dirty="0">
                <a:solidFill>
                  <a:srgbClr val="AC144E"/>
                </a:solidFill>
              </a:rPr>
              <a:t>– تقف المريضة مقابل جهاز التصوير .</a:t>
            </a:r>
          </a:p>
          <a:p>
            <a:pPr algn="r" rtl="1">
              <a:buFont typeface="Wingdings" panose="05000000000000000000" pitchFamily="2" charset="2"/>
              <a:buChar char="q"/>
            </a:pPr>
            <a:r>
              <a:rPr lang="ar-IQ" dirty="0">
                <a:solidFill>
                  <a:srgbClr val="AC144E"/>
                </a:solidFill>
              </a:rPr>
              <a:t>– يتم وضع أحد الثديين على السطح الحامل للفيلم .</a:t>
            </a:r>
          </a:p>
          <a:p>
            <a:pPr algn="r" rtl="1">
              <a:buFont typeface="Wingdings" panose="05000000000000000000" pitchFamily="2" charset="2"/>
              <a:buChar char="q"/>
            </a:pPr>
            <a:r>
              <a:rPr lang="ar-IQ" dirty="0">
                <a:solidFill>
                  <a:srgbClr val="AC144E"/>
                </a:solidFill>
              </a:rPr>
              <a:t>–  ثم يتم تدريجيا ” ضغط الثدي على السطح بواسطة لوح بلاستيكي شفاف”يستمر الضغط لعدة ثواني و قد يكون مزعجاً أو حتى مؤلماً ) لكنه غير مؤذ) ، أما الغاية من الضغط فهي تقليل سماكة الثدي و السماح للأشعة باختراق نسيج الثدي , كما أن الضغط يقلل التشويش الناجم عن حركة الثدي و يقلل جرعة الأشعة اللازمة</a:t>
            </a:r>
          </a:p>
          <a:p>
            <a:pPr algn="r" rtl="1">
              <a:buFont typeface="Wingdings" panose="05000000000000000000" pitchFamily="2" charset="2"/>
              <a:buChar char="q"/>
            </a:pPr>
            <a:r>
              <a:rPr lang="ar-IQ" dirty="0">
                <a:solidFill>
                  <a:srgbClr val="AC144E"/>
                </a:solidFill>
              </a:rPr>
              <a:t>–  يستغرق إجراء الاختبار .بضع دقائق</a:t>
            </a:r>
            <a:endParaRPr lang="en-US" dirty="0">
              <a:solidFill>
                <a:srgbClr val="AC144E"/>
              </a:solidFill>
            </a:endParaRPr>
          </a:p>
        </p:txBody>
      </p:sp>
      <p:pic>
        <p:nvPicPr>
          <p:cNvPr id="8" name="Picture 7">
            <a:extLst>
              <a:ext uri="{FF2B5EF4-FFF2-40B4-BE49-F238E27FC236}">
                <a16:creationId xmlns:a16="http://schemas.microsoft.com/office/drawing/2014/main" id="{1990BD36-A8B3-FED7-0037-DB4A31AAE31E}"/>
              </a:ext>
            </a:extLst>
          </p:cNvPr>
          <p:cNvPicPr>
            <a:picLocks noChangeAspect="1"/>
          </p:cNvPicPr>
          <p:nvPr/>
        </p:nvPicPr>
        <p:blipFill>
          <a:blip r:embed="rId2"/>
          <a:stretch>
            <a:fillRect/>
          </a:stretch>
        </p:blipFill>
        <p:spPr>
          <a:xfrm>
            <a:off x="0" y="1342103"/>
            <a:ext cx="5781368" cy="5515897"/>
          </a:xfrm>
          <a:prstGeom prst="rect">
            <a:avLst/>
          </a:prstGeom>
        </p:spPr>
      </p:pic>
    </p:spTree>
    <p:extLst>
      <p:ext uri="{BB962C8B-B14F-4D97-AF65-F5344CB8AC3E}">
        <p14:creationId xmlns:p14="http://schemas.microsoft.com/office/powerpoint/2010/main" val="24860333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64846B-0737-03D4-F242-E5DF9F395B9E}"/>
              </a:ext>
            </a:extLst>
          </p:cNvPr>
          <p:cNvPicPr>
            <a:picLocks noChangeAspect="1"/>
          </p:cNvPicPr>
          <p:nvPr/>
        </p:nvPicPr>
        <p:blipFill>
          <a:blip r:embed="rId2"/>
          <a:stretch>
            <a:fillRect/>
          </a:stretch>
        </p:blipFill>
        <p:spPr>
          <a:xfrm>
            <a:off x="0" y="0"/>
            <a:ext cx="12192001" cy="6950443"/>
          </a:xfrm>
          <a:prstGeom prst="rect">
            <a:avLst/>
          </a:prstGeom>
        </p:spPr>
      </p:pic>
    </p:spTree>
    <p:extLst>
      <p:ext uri="{BB962C8B-B14F-4D97-AF65-F5344CB8AC3E}">
        <p14:creationId xmlns:p14="http://schemas.microsoft.com/office/powerpoint/2010/main" val="5483299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9187"/>
            <a:ext cx="10515600" cy="993228"/>
          </a:xfrm>
          <a:solidFill>
            <a:srgbClr val="FFDDDD">
              <a:alpha val="41000"/>
            </a:srgbClr>
          </a:solidFill>
          <a:ln>
            <a:noFill/>
          </a:ln>
        </p:spPr>
        <p:txBody>
          <a:bodyPr/>
          <a:lstStyle/>
          <a:p>
            <a:pPr algn="ctr"/>
            <a:r>
              <a:rPr lang="ar-IQ" b="1" dirty="0">
                <a:solidFill>
                  <a:srgbClr val="CC3399"/>
                </a:solidFill>
              </a:rPr>
              <a:t>نتائج الماموغرافي </a:t>
            </a:r>
            <a:endParaRPr lang="en-US" b="1" dirty="0">
              <a:solidFill>
                <a:srgbClr val="CC3399"/>
              </a:solidFill>
            </a:endParaRPr>
          </a:p>
        </p:txBody>
      </p:sp>
      <p:sp>
        <p:nvSpPr>
          <p:cNvPr id="3" name="Content Placeholder 2"/>
          <p:cNvSpPr>
            <a:spLocks noGrp="1"/>
          </p:cNvSpPr>
          <p:nvPr>
            <p:ph sz="half" idx="1"/>
          </p:nvPr>
        </p:nvSpPr>
        <p:spPr>
          <a:xfrm>
            <a:off x="4285859" y="1327355"/>
            <a:ext cx="7692289" cy="5530645"/>
          </a:xfrm>
          <a:solidFill>
            <a:srgbClr val="FFDDDD">
              <a:alpha val="42000"/>
            </a:srgbClr>
          </a:solidFill>
          <a:ln w="57150">
            <a:noFill/>
          </a:ln>
        </p:spPr>
        <p:txBody>
          <a:bodyPr>
            <a:noAutofit/>
          </a:bodyPr>
          <a:lstStyle/>
          <a:p>
            <a:pPr marL="0" indent="0" algn="r">
              <a:buNone/>
            </a:pPr>
            <a:r>
              <a:rPr lang="ar-IQ" sz="2400" dirty="0">
                <a:solidFill>
                  <a:srgbClr val="AC144E"/>
                </a:solidFill>
              </a:rPr>
              <a:t>يتم دراسة الصور من قبل طبيب الأشعة الذي يبحث فيها عن أدلة لوجود سرطان أو آفات غير سرطانية , مما قد يستلزم إجراء استقصاءات أخرى , أو المراقبة , أو العلاج .</a:t>
            </a:r>
          </a:p>
          <a:p>
            <a:pPr marL="0" indent="0" algn="r">
              <a:buNone/>
            </a:pPr>
            <a:r>
              <a:rPr lang="ar-IQ" sz="2400" dirty="0">
                <a:solidFill>
                  <a:srgbClr val="AC144E"/>
                </a:solidFill>
              </a:rPr>
              <a:t>و تشتمل الموجودات المحتملة على :</a:t>
            </a:r>
          </a:p>
          <a:p>
            <a:pPr algn="r" rtl="1">
              <a:buFont typeface="Wingdings" panose="05000000000000000000" pitchFamily="2" charset="2"/>
              <a:buChar char="q"/>
            </a:pPr>
            <a:r>
              <a:rPr lang="ar-IQ" sz="2400" dirty="0">
                <a:solidFill>
                  <a:srgbClr val="AC144E"/>
                </a:solidFill>
              </a:rPr>
              <a:t>– </a:t>
            </a:r>
            <a:r>
              <a:rPr lang="ar-IQ" sz="2400" dirty="0">
                <a:solidFill>
                  <a:srgbClr val="AC144E"/>
                </a:solidFill>
                <a:highlight>
                  <a:srgbClr val="00FFFF"/>
                </a:highlight>
              </a:rPr>
              <a:t>توضعات كلسية ( تكلسات ) في القنوات و الأنسجة الأخرى .</a:t>
            </a:r>
          </a:p>
          <a:p>
            <a:pPr algn="r" rtl="1">
              <a:buFont typeface="Wingdings" panose="05000000000000000000" pitchFamily="2" charset="2"/>
              <a:buChar char="q"/>
            </a:pPr>
            <a:r>
              <a:rPr lang="ar-IQ" sz="2400" dirty="0">
                <a:solidFill>
                  <a:srgbClr val="AC144E"/>
                </a:solidFill>
                <a:highlight>
                  <a:srgbClr val="00FFFF"/>
                </a:highlight>
              </a:rPr>
              <a:t>– كتل .</a:t>
            </a:r>
          </a:p>
          <a:p>
            <a:pPr algn="r" rtl="1">
              <a:buFont typeface="Wingdings" panose="05000000000000000000" pitchFamily="2" charset="2"/>
              <a:buChar char="q"/>
            </a:pPr>
            <a:r>
              <a:rPr lang="ar-IQ" sz="2400" dirty="0">
                <a:solidFill>
                  <a:srgbClr val="AC144E"/>
                </a:solidFill>
                <a:highlight>
                  <a:srgbClr val="00FFFF"/>
                </a:highlight>
              </a:rPr>
              <a:t>– أنسجة مشوهة .</a:t>
            </a:r>
          </a:p>
          <a:p>
            <a:pPr algn="r" rtl="1">
              <a:buFont typeface="Wingdings" panose="05000000000000000000" pitchFamily="2" charset="2"/>
              <a:buChar char="q"/>
            </a:pPr>
            <a:r>
              <a:rPr lang="ar-IQ" sz="2400" dirty="0">
                <a:solidFill>
                  <a:srgbClr val="AC144E"/>
                </a:solidFill>
                <a:highlight>
                  <a:srgbClr val="00FFFF"/>
                </a:highlight>
              </a:rPr>
              <a:t>-مناطق كثيفة تظهر في ثدي واحد فقط .</a:t>
            </a:r>
          </a:p>
          <a:p>
            <a:pPr algn="r" rtl="1">
              <a:buFont typeface="Wingdings" panose="05000000000000000000" pitchFamily="2" charset="2"/>
              <a:buChar char="q"/>
            </a:pPr>
            <a:r>
              <a:rPr lang="ar-IQ" sz="2400" dirty="0">
                <a:solidFill>
                  <a:srgbClr val="AC144E"/>
                </a:solidFill>
                <a:highlight>
                  <a:srgbClr val="00FFFF"/>
                </a:highlight>
              </a:rPr>
              <a:t>– مناطق كثيفة ظهرت حديثا” ( لم تكن موجودة في الصورة السابقة) </a:t>
            </a:r>
            <a:r>
              <a:rPr lang="ar-IQ" sz="2400" dirty="0">
                <a:solidFill>
                  <a:srgbClr val="AC144E"/>
                </a:solidFill>
              </a:rPr>
              <a:t>.</a:t>
            </a:r>
          </a:p>
          <a:p>
            <a:pPr marL="0" indent="0" algn="r">
              <a:buNone/>
            </a:pPr>
            <a:r>
              <a:rPr lang="ar-IQ" sz="2400" dirty="0">
                <a:solidFill>
                  <a:srgbClr val="AC144E"/>
                </a:solidFill>
              </a:rPr>
              <a:t>قد تكون التكلسات نتيجة لمفرزات خلوية , التهاب , رض , تشعيع سابق أو جسم أجنبي .</a:t>
            </a:r>
          </a:p>
          <a:p>
            <a:pPr marL="0" indent="0" algn="r">
              <a:buNone/>
            </a:pPr>
            <a:r>
              <a:rPr lang="ar-IQ" sz="2400" dirty="0">
                <a:solidFill>
                  <a:srgbClr val="AC144E"/>
                </a:solidFill>
              </a:rPr>
              <a:t>تدعى التوضعات الدقيقة غير المنتظمة بالتكلسات الصغيرة , و قد تترافق مع السرطان.</a:t>
            </a:r>
          </a:p>
        </p:txBody>
      </p:sp>
      <p:pic>
        <p:nvPicPr>
          <p:cNvPr id="8" name="Content Placeholder 7">
            <a:extLst>
              <a:ext uri="{FF2B5EF4-FFF2-40B4-BE49-F238E27FC236}">
                <a16:creationId xmlns:a16="http://schemas.microsoft.com/office/drawing/2014/main" id="{168077B0-9A56-7211-7E64-3CFF38DD108D}"/>
              </a:ext>
            </a:extLst>
          </p:cNvPr>
          <p:cNvPicPr>
            <a:picLocks noGrp="1" noChangeAspect="1"/>
          </p:cNvPicPr>
          <p:nvPr>
            <p:ph sz="half" idx="2"/>
          </p:nvPr>
        </p:nvPicPr>
        <p:blipFill>
          <a:blip r:embed="rId2"/>
          <a:stretch>
            <a:fillRect/>
          </a:stretch>
        </p:blipFill>
        <p:spPr>
          <a:xfrm>
            <a:off x="0" y="2117882"/>
            <a:ext cx="4285859" cy="3133616"/>
          </a:xfrm>
          <a:prstGeom prst="rect">
            <a:avLst/>
          </a:prstGeom>
        </p:spPr>
      </p:pic>
    </p:spTree>
    <p:extLst>
      <p:ext uri="{BB962C8B-B14F-4D97-AF65-F5344CB8AC3E}">
        <p14:creationId xmlns:p14="http://schemas.microsoft.com/office/powerpoint/2010/main" val="38308719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08004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42400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51871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41288" y="0"/>
            <a:ext cx="120507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84050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12192000" cy="6858000"/>
          </a:xfrm>
          <a:solidFill>
            <a:srgbClr val="FFDDDD">
              <a:alpha val="46000"/>
            </a:srgbClr>
          </a:solidFill>
          <a:ln w="57150">
            <a:noFill/>
          </a:ln>
        </p:spPr>
        <p:txBody>
          <a:bodyPr>
            <a:normAutofit/>
          </a:bodyPr>
          <a:lstStyle/>
          <a:p>
            <a:pPr marL="0" indent="0" algn="ctr">
              <a:buNone/>
            </a:pPr>
            <a:r>
              <a:rPr lang="ar-IQ" sz="4000" b="1" dirty="0">
                <a:solidFill>
                  <a:srgbClr val="CC3399"/>
                </a:solidFill>
              </a:rPr>
              <a:t>فحوص أخرى</a:t>
            </a:r>
          </a:p>
          <a:p>
            <a:pPr marL="0" indent="0" algn="ctr">
              <a:buNone/>
            </a:pPr>
            <a:endParaRPr lang="ar-IQ" sz="4000" b="1" dirty="0">
              <a:solidFill>
                <a:srgbClr val="CC3399"/>
              </a:solidFill>
            </a:endParaRPr>
          </a:p>
          <a:p>
            <a:pPr marL="0" indent="0" algn="r">
              <a:buNone/>
            </a:pPr>
            <a:r>
              <a:rPr lang="ar-IQ" sz="3600" dirty="0">
                <a:solidFill>
                  <a:srgbClr val="AC144E"/>
                </a:solidFill>
              </a:rPr>
              <a:t>الكشف بمساعدة الحاسوب </a:t>
            </a:r>
            <a:r>
              <a:rPr lang="en-US" sz="3600" dirty="0">
                <a:solidFill>
                  <a:srgbClr val="AC144E"/>
                </a:solidFill>
              </a:rPr>
              <a:t>  (CAD)</a:t>
            </a:r>
          </a:p>
          <a:p>
            <a:pPr marL="0" indent="0" algn="r">
              <a:buNone/>
            </a:pPr>
            <a:r>
              <a:rPr lang="ar-IQ" sz="3600" dirty="0">
                <a:solidFill>
                  <a:srgbClr val="AC144E"/>
                </a:solidFill>
              </a:rPr>
              <a:t>تصوير الثدي الشعاعي الرقميّ.</a:t>
            </a:r>
          </a:p>
          <a:p>
            <a:pPr marL="0" indent="0" algn="r">
              <a:buNone/>
            </a:pPr>
            <a:r>
              <a:rPr lang="ar-IQ" sz="3600" dirty="0">
                <a:solidFill>
                  <a:srgbClr val="AC144E"/>
                </a:solidFill>
              </a:rPr>
              <a:t>التصوير بالرنين المغناطيسي</a:t>
            </a:r>
            <a:r>
              <a:rPr lang="en-US" sz="3600" dirty="0">
                <a:solidFill>
                  <a:srgbClr val="AC144E"/>
                </a:solidFill>
              </a:rPr>
              <a:t>  (MRI)</a:t>
            </a:r>
          </a:p>
          <a:p>
            <a:pPr marL="0" indent="0" algn="r">
              <a:buNone/>
            </a:pPr>
            <a:r>
              <a:rPr lang="ar-IQ" sz="3600" dirty="0">
                <a:solidFill>
                  <a:srgbClr val="AC144E"/>
                </a:solidFill>
              </a:rPr>
              <a:t>هذه الفحوصات تساعد الطبيب في تحديد ما إذا كنتِ بحاجة إلى إجراء خزْعة (إجراء طبي تؤخذ فيه خلايا أو نسيج كعيّنة للتحليل والفحص في المختبر)</a:t>
            </a:r>
            <a:r>
              <a:rPr lang="en-US" sz="3600" dirty="0">
                <a:solidFill>
                  <a:srgbClr val="AC144E"/>
                </a:solidFill>
              </a:rPr>
              <a:t>، </a:t>
            </a:r>
            <a:r>
              <a:rPr lang="ar-IQ" sz="3600" dirty="0">
                <a:solidFill>
                  <a:srgbClr val="AC144E"/>
                </a:solidFill>
              </a:rPr>
              <a:t>كما تساعد في بلورة توجيهات لكيفية إجراء الاختزاع (فحص الخزعة).</a:t>
            </a:r>
          </a:p>
          <a:p>
            <a:pPr marL="0" indent="0" algn="r">
              <a:buNone/>
            </a:pPr>
            <a:endParaRPr lang="en-US" sz="3600" dirty="0">
              <a:solidFill>
                <a:srgbClr val="AC144E"/>
              </a:solidFill>
            </a:endParaRPr>
          </a:p>
        </p:txBody>
      </p:sp>
    </p:spTree>
    <p:extLst>
      <p:ext uri="{BB962C8B-B14F-4D97-AF65-F5344CB8AC3E}">
        <p14:creationId xmlns:p14="http://schemas.microsoft.com/office/powerpoint/2010/main" val="178782213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DDDD">
              <a:alpha val="42000"/>
            </a:srgbClr>
          </a:solidFill>
          <a:ln>
            <a:noFill/>
          </a:ln>
        </p:spPr>
        <p:txBody>
          <a:bodyPr>
            <a:normAutofit/>
          </a:bodyPr>
          <a:lstStyle/>
          <a:p>
            <a:r>
              <a:rPr lang="ar-IQ" b="1" i="1" u="sng" dirty="0">
                <a:solidFill>
                  <a:srgbClr val="CC3399"/>
                </a:solidFill>
              </a:rPr>
              <a:t>) فحص بالموجات فوق الصوتية </a:t>
            </a:r>
            <a:r>
              <a:rPr lang="en-US" b="1" i="1" u="sng" dirty="0">
                <a:solidFill>
                  <a:srgbClr val="CC3399"/>
                </a:solidFill>
              </a:rPr>
              <a:t>Ultrasound)</a:t>
            </a:r>
          </a:p>
        </p:txBody>
      </p:sp>
      <p:sp>
        <p:nvSpPr>
          <p:cNvPr id="4" name="Content Placeholder 3">
            <a:extLst>
              <a:ext uri="{FF2B5EF4-FFF2-40B4-BE49-F238E27FC236}">
                <a16:creationId xmlns:a16="http://schemas.microsoft.com/office/drawing/2014/main" id="{DC6B2ED7-8FD5-5C14-FEC9-DB568C61D198}"/>
              </a:ext>
            </a:extLst>
          </p:cNvPr>
          <p:cNvSpPr>
            <a:spLocks noGrp="1"/>
          </p:cNvSpPr>
          <p:nvPr>
            <p:ph sz="half" idx="2"/>
          </p:nvPr>
        </p:nvSpPr>
        <p:spPr/>
        <p:txBody>
          <a:bodyPr>
            <a:normAutofit/>
          </a:bodyPr>
          <a:lstStyle/>
          <a:p>
            <a:pPr algn="r" rtl="1"/>
            <a:r>
              <a:rPr lang="ar-IQ" sz="4800" dirty="0">
                <a:solidFill>
                  <a:srgbClr val="C00000"/>
                </a:solidFill>
              </a:rPr>
              <a:t>يستخدم هذا الفحص للتأكد من أن الكتل التي تم كشفها في الثدي صلبة أم لا.</a:t>
            </a:r>
          </a:p>
          <a:p>
            <a:pPr algn="r" rtl="1"/>
            <a:endParaRPr lang="en-US" sz="4800" dirty="0"/>
          </a:p>
        </p:txBody>
      </p:sp>
      <p:pic>
        <p:nvPicPr>
          <p:cNvPr id="5" name="Picture 4">
            <a:extLst>
              <a:ext uri="{FF2B5EF4-FFF2-40B4-BE49-F238E27FC236}">
                <a16:creationId xmlns:a16="http://schemas.microsoft.com/office/drawing/2014/main" id="{1D3A1A2F-CADE-14CF-D405-652589CC5AB1}"/>
              </a:ext>
            </a:extLst>
          </p:cNvPr>
          <p:cNvPicPr>
            <a:picLocks noChangeAspect="1"/>
          </p:cNvPicPr>
          <p:nvPr/>
        </p:nvPicPr>
        <p:blipFill>
          <a:blip r:embed="rId2"/>
          <a:stretch>
            <a:fillRect/>
          </a:stretch>
        </p:blipFill>
        <p:spPr>
          <a:xfrm>
            <a:off x="685799" y="1632500"/>
            <a:ext cx="4659923" cy="5225500"/>
          </a:xfrm>
          <a:prstGeom prst="rect">
            <a:avLst/>
          </a:prstGeom>
        </p:spPr>
      </p:pic>
      <p:pic>
        <p:nvPicPr>
          <p:cNvPr id="6" name="Picture 5">
            <a:extLst>
              <a:ext uri="{FF2B5EF4-FFF2-40B4-BE49-F238E27FC236}">
                <a16:creationId xmlns:a16="http://schemas.microsoft.com/office/drawing/2014/main" id="{9EDFB14D-A026-B97E-0B63-7F6E3F0C98EC}"/>
              </a:ext>
            </a:extLst>
          </p:cNvPr>
          <p:cNvPicPr>
            <a:picLocks noChangeAspect="1"/>
          </p:cNvPicPr>
          <p:nvPr/>
        </p:nvPicPr>
        <p:blipFill>
          <a:blip r:embed="rId3"/>
          <a:stretch>
            <a:fillRect/>
          </a:stretch>
        </p:blipFill>
        <p:spPr>
          <a:xfrm>
            <a:off x="5345722" y="3844925"/>
            <a:ext cx="3569678" cy="3013075"/>
          </a:xfrm>
          <a:prstGeom prst="rect">
            <a:avLst/>
          </a:prstGeom>
        </p:spPr>
      </p:pic>
    </p:spTree>
    <p:extLst>
      <p:ext uri="{BB962C8B-B14F-4D97-AF65-F5344CB8AC3E}">
        <p14:creationId xmlns:p14="http://schemas.microsoft.com/office/powerpoint/2010/main" val="1100255692"/>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DDDD">
              <a:alpha val="42000"/>
            </a:srgbClr>
          </a:solidFill>
          <a:ln>
            <a:noFill/>
          </a:ln>
        </p:spPr>
        <p:txBody>
          <a:bodyPr/>
          <a:lstStyle/>
          <a:p>
            <a:pPr algn="ctr"/>
            <a:r>
              <a:rPr lang="ar-IQ" b="1" dirty="0">
                <a:solidFill>
                  <a:srgbClr val="CC3399"/>
                </a:solidFill>
              </a:rPr>
              <a:t> الخزْعَة</a:t>
            </a:r>
            <a:r>
              <a:rPr lang="en-US" b="1" dirty="0">
                <a:solidFill>
                  <a:srgbClr val="CC3399"/>
                </a:solidFill>
              </a:rPr>
              <a:t>Biopsy</a:t>
            </a:r>
          </a:p>
        </p:txBody>
      </p:sp>
      <p:pic>
        <p:nvPicPr>
          <p:cNvPr id="5" name="Content Placeholder 4">
            <a:extLst>
              <a:ext uri="{FF2B5EF4-FFF2-40B4-BE49-F238E27FC236}">
                <a16:creationId xmlns:a16="http://schemas.microsoft.com/office/drawing/2014/main" id="{227A9AEB-A17C-FD1A-921D-93846F21AEE8}"/>
              </a:ext>
            </a:extLst>
          </p:cNvPr>
          <p:cNvPicPr>
            <a:picLocks noGrp="1" noChangeAspect="1"/>
          </p:cNvPicPr>
          <p:nvPr>
            <p:ph sz="half" idx="1"/>
          </p:nvPr>
        </p:nvPicPr>
        <p:blipFill>
          <a:blip r:embed="rId2"/>
          <a:stretch>
            <a:fillRect/>
          </a:stretch>
        </p:blipFill>
        <p:spPr>
          <a:xfrm>
            <a:off x="1253331" y="1825625"/>
            <a:ext cx="4351338" cy="4351338"/>
          </a:xfrm>
          <a:prstGeom prst="rect">
            <a:avLst/>
          </a:prstGeom>
        </p:spPr>
      </p:pic>
      <p:sp>
        <p:nvSpPr>
          <p:cNvPr id="4" name="Content Placeholder 3">
            <a:extLst>
              <a:ext uri="{FF2B5EF4-FFF2-40B4-BE49-F238E27FC236}">
                <a16:creationId xmlns:a16="http://schemas.microsoft.com/office/drawing/2014/main" id="{4AC3D852-F371-D0FA-8F9F-4B567CBD187C}"/>
              </a:ext>
            </a:extLst>
          </p:cNvPr>
          <p:cNvSpPr>
            <a:spLocks noGrp="1"/>
          </p:cNvSpPr>
          <p:nvPr>
            <p:ph sz="half" idx="2"/>
          </p:nvPr>
        </p:nvSpPr>
        <p:spPr>
          <a:xfrm>
            <a:off x="6172200" y="1825625"/>
            <a:ext cx="5873262" cy="4667250"/>
          </a:xfrm>
        </p:spPr>
        <p:txBody>
          <a:bodyPr>
            <a:normAutofit fontScale="92500" lnSpcReduction="10000"/>
          </a:bodyPr>
          <a:lstStyle/>
          <a:p>
            <a:pPr algn="r" rtl="1">
              <a:buFont typeface="Wingdings" panose="05000000000000000000" pitchFamily="2" charset="2"/>
              <a:buChar char="q"/>
            </a:pPr>
            <a:r>
              <a:rPr lang="ar-IQ" dirty="0">
                <a:solidFill>
                  <a:srgbClr val="922E71"/>
                </a:solidFill>
              </a:rPr>
              <a:t>هو الفحص الوحيد القادر على تأكيد وجود خلايا سرطانية. الخزعة فحص يستطيع تزويدنا بمعلومات حيوية جدا عن أية تغيرات شاذة أو غير طبيعية في نسيج الثدي، والمساعدة في تحديد مدى الحاجة (وجودها أو عدمه) إلى إجراء عملية جراحية وبشأن نوع العملية الجراحية المطلوبة. </a:t>
            </a:r>
          </a:p>
          <a:p>
            <a:pPr algn="r" rtl="1">
              <a:buFont typeface="Wingdings" panose="05000000000000000000" pitchFamily="2" charset="2"/>
              <a:buChar char="q"/>
            </a:pPr>
            <a:r>
              <a:rPr lang="ar-IQ" dirty="0">
                <a:solidFill>
                  <a:srgbClr val="922E71"/>
                </a:solidFill>
              </a:rPr>
              <a:t>أنواع الاختزاعات القائمة اليوم:</a:t>
            </a:r>
          </a:p>
          <a:p>
            <a:pPr algn="r" rtl="1">
              <a:buFont typeface="Wingdings" panose="05000000000000000000" pitchFamily="2" charset="2"/>
              <a:buChar char="q"/>
            </a:pPr>
            <a:r>
              <a:rPr lang="ar-IQ" dirty="0">
                <a:solidFill>
                  <a:srgbClr val="922E71"/>
                </a:solidFill>
              </a:rPr>
              <a:t>) اختزاع بالإبرة النحيفة </a:t>
            </a:r>
            <a:r>
              <a:rPr lang="en-US" dirty="0">
                <a:solidFill>
                  <a:srgbClr val="922E71"/>
                </a:solidFill>
              </a:rPr>
              <a:t>Fine needle)</a:t>
            </a:r>
          </a:p>
          <a:p>
            <a:pPr algn="r" rtl="1">
              <a:buFont typeface="Wingdings" panose="05000000000000000000" pitchFamily="2" charset="2"/>
              <a:buChar char="q"/>
            </a:pPr>
            <a:r>
              <a:rPr lang="en-US" dirty="0">
                <a:solidFill>
                  <a:srgbClr val="922E71"/>
                </a:solidFill>
              </a:rPr>
              <a:t>) </a:t>
            </a:r>
            <a:r>
              <a:rPr lang="ar-IQ" dirty="0">
                <a:solidFill>
                  <a:srgbClr val="922E71"/>
                </a:solidFill>
              </a:rPr>
              <a:t>اختزاع بالإبرة الثخينة </a:t>
            </a:r>
            <a:r>
              <a:rPr lang="en-US" dirty="0">
                <a:solidFill>
                  <a:srgbClr val="922E71"/>
                </a:solidFill>
              </a:rPr>
              <a:t>Core needle)</a:t>
            </a:r>
          </a:p>
          <a:p>
            <a:pPr algn="r" rtl="1">
              <a:buFont typeface="Wingdings" panose="05000000000000000000" pitchFamily="2" charset="2"/>
              <a:buChar char="q"/>
            </a:pPr>
            <a:r>
              <a:rPr lang="en-US" dirty="0">
                <a:solidFill>
                  <a:srgbClr val="922E71"/>
                </a:solidFill>
              </a:rPr>
              <a:t>) </a:t>
            </a:r>
            <a:r>
              <a:rPr lang="ar-IQ" dirty="0">
                <a:solidFill>
                  <a:srgbClr val="922E71"/>
                </a:solidFill>
              </a:rPr>
              <a:t>اختزاع تجسيميّ </a:t>
            </a:r>
            <a:r>
              <a:rPr lang="en-US" dirty="0">
                <a:solidFill>
                  <a:srgbClr val="922E71"/>
                </a:solidFill>
              </a:rPr>
              <a:t>Stereotactic biopsy)</a:t>
            </a:r>
          </a:p>
          <a:p>
            <a:pPr algn="r" rtl="1">
              <a:buFont typeface="Wingdings" panose="05000000000000000000" pitchFamily="2" charset="2"/>
              <a:buChar char="q"/>
            </a:pPr>
            <a:r>
              <a:rPr lang="ar-IQ" dirty="0">
                <a:solidFill>
                  <a:srgbClr val="922E71"/>
                </a:solidFill>
              </a:rPr>
              <a:t>موضعة سلك معدني</a:t>
            </a:r>
          </a:p>
          <a:p>
            <a:pPr algn="r" rtl="1">
              <a:buFont typeface="Wingdings" panose="05000000000000000000" pitchFamily="2" charset="2"/>
              <a:buChar char="q"/>
            </a:pPr>
            <a:r>
              <a:rPr lang="ar-IQ" dirty="0">
                <a:solidFill>
                  <a:srgbClr val="922E71"/>
                </a:solidFill>
              </a:rPr>
              <a:t>اختزاع جراحيّ</a:t>
            </a:r>
          </a:p>
          <a:p>
            <a:pPr algn="r" rtl="1">
              <a:buFont typeface="Wingdings" panose="05000000000000000000" pitchFamily="2" charset="2"/>
              <a:buChar char="q"/>
            </a:pPr>
            <a:endParaRPr lang="en-US" dirty="0"/>
          </a:p>
        </p:txBody>
      </p:sp>
    </p:spTree>
    <p:extLst>
      <p:ext uri="{BB962C8B-B14F-4D97-AF65-F5344CB8AC3E}">
        <p14:creationId xmlns:p14="http://schemas.microsoft.com/office/powerpoint/2010/main" val="8426295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6187"/>
            <a:ext cx="10515600" cy="1325563"/>
          </a:xfrm>
          <a:solidFill>
            <a:srgbClr val="FFDDDD">
              <a:alpha val="42000"/>
            </a:srgbClr>
          </a:solidFill>
          <a:ln>
            <a:noFill/>
          </a:ln>
        </p:spPr>
        <p:txBody>
          <a:bodyPr/>
          <a:lstStyle/>
          <a:p>
            <a:pPr algn="ctr"/>
            <a:r>
              <a:rPr lang="ar-IQ" b="1" i="1" u="sng" dirty="0">
                <a:solidFill>
                  <a:srgbClr val="CC3399"/>
                </a:solidFill>
              </a:rPr>
              <a:t>فحص مستقبلات الأستروجين والبروجسترون</a:t>
            </a:r>
            <a:endParaRPr lang="en-US" b="1" i="1" u="sng" dirty="0">
              <a:solidFill>
                <a:srgbClr val="CC3399"/>
              </a:solidFill>
            </a:endParaRPr>
          </a:p>
        </p:txBody>
      </p:sp>
      <p:sp>
        <p:nvSpPr>
          <p:cNvPr id="4" name="Content Placeholder 3">
            <a:extLst>
              <a:ext uri="{FF2B5EF4-FFF2-40B4-BE49-F238E27FC236}">
                <a16:creationId xmlns:a16="http://schemas.microsoft.com/office/drawing/2014/main" id="{A40C81B8-28D5-F0B8-B09B-D2179639E778}"/>
              </a:ext>
            </a:extLst>
          </p:cNvPr>
          <p:cNvSpPr>
            <a:spLocks noGrp="1"/>
          </p:cNvSpPr>
          <p:nvPr>
            <p:ph sz="half" idx="1"/>
          </p:nvPr>
        </p:nvSpPr>
        <p:spPr>
          <a:xfrm>
            <a:off x="140677" y="1391751"/>
            <a:ext cx="11759344" cy="2793388"/>
          </a:xfrm>
        </p:spPr>
        <p:txBody>
          <a:bodyPr>
            <a:normAutofit lnSpcReduction="10000"/>
          </a:bodyPr>
          <a:lstStyle/>
          <a:p>
            <a:pPr marL="0" indent="0" algn="r">
              <a:buNone/>
            </a:pPr>
            <a:r>
              <a:rPr lang="ar-IQ" sz="4000" dirty="0">
                <a:solidFill>
                  <a:srgbClr val="CC3399"/>
                </a:solidFill>
                <a:cs typeface="+mj-cs"/>
              </a:rPr>
              <a:t>يمكن فحص وجود المستقبلات الهورمونية في الخلايا السرطانية التي تم نزعها خلال الخزعة. إذا وجدت مستقبلات الاستروجين أو ​​مستقبلات البروجسترون أو كليهما معا، بالتالي يمكن إستخدام أدوية، مثل تاموكسيفين </a:t>
            </a:r>
          </a:p>
          <a:p>
            <a:pPr marL="0" indent="0" algn="r">
              <a:buNone/>
            </a:pPr>
            <a:r>
              <a:rPr lang="ar-IQ" sz="4000" dirty="0">
                <a:solidFill>
                  <a:srgbClr val="CC3399"/>
                </a:solidFill>
                <a:cs typeface="+mj-cs"/>
              </a:rPr>
              <a:t>)</a:t>
            </a:r>
            <a:r>
              <a:rPr lang="en-US" sz="4000" dirty="0">
                <a:solidFill>
                  <a:srgbClr val="CC3399"/>
                </a:solidFill>
                <a:cs typeface="+mj-cs"/>
              </a:rPr>
              <a:t>Tamoxifen) </a:t>
            </a:r>
            <a:r>
              <a:rPr lang="ar-IQ" sz="4000" dirty="0">
                <a:solidFill>
                  <a:srgbClr val="CC3399"/>
                </a:solidFill>
                <a:cs typeface="+mj-cs"/>
              </a:rPr>
              <a:t>تمنع الاستروجين من الوصول إلى هذه المناطق</a:t>
            </a:r>
            <a:r>
              <a:rPr lang="ar-IQ" sz="4000" dirty="0">
                <a:solidFill>
                  <a:srgbClr val="AC144E"/>
                </a:solidFill>
                <a:cs typeface="+mj-cs"/>
              </a:rPr>
              <a:t>.</a:t>
            </a:r>
            <a:endParaRPr lang="en-US" sz="4000" dirty="0">
              <a:solidFill>
                <a:srgbClr val="AC144E"/>
              </a:solidFill>
              <a:cs typeface="+mj-cs"/>
            </a:endParaRPr>
          </a:p>
          <a:p>
            <a:endParaRPr lang="en-US" sz="4000" dirty="0">
              <a:solidFill>
                <a:srgbClr val="AC144E"/>
              </a:solidFill>
              <a:cs typeface="+mj-cs"/>
            </a:endParaRPr>
          </a:p>
        </p:txBody>
      </p:sp>
      <p:pic>
        <p:nvPicPr>
          <p:cNvPr id="5" name="Picture 4">
            <a:extLst>
              <a:ext uri="{FF2B5EF4-FFF2-40B4-BE49-F238E27FC236}">
                <a16:creationId xmlns:a16="http://schemas.microsoft.com/office/drawing/2014/main" id="{C5E6D8A3-6CC1-C83F-090E-639D5A0B9F6F}"/>
              </a:ext>
            </a:extLst>
          </p:cNvPr>
          <p:cNvPicPr>
            <a:picLocks noChangeAspect="1"/>
          </p:cNvPicPr>
          <p:nvPr/>
        </p:nvPicPr>
        <p:blipFill>
          <a:blip r:embed="rId2"/>
          <a:stretch>
            <a:fillRect/>
          </a:stretch>
        </p:blipFill>
        <p:spPr>
          <a:xfrm>
            <a:off x="-130054" y="4185138"/>
            <a:ext cx="12030075" cy="2672862"/>
          </a:xfrm>
          <a:prstGeom prst="rect">
            <a:avLst/>
          </a:prstGeom>
        </p:spPr>
      </p:pic>
    </p:spTree>
    <p:extLst>
      <p:ext uri="{BB962C8B-B14F-4D97-AF65-F5344CB8AC3E}">
        <p14:creationId xmlns:p14="http://schemas.microsoft.com/office/powerpoint/2010/main" val="367366487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DDDD">
              <a:alpha val="41000"/>
            </a:srgbClr>
          </a:solidFill>
          <a:ln>
            <a:noFill/>
          </a:ln>
        </p:spPr>
        <p:txBody>
          <a:bodyPr>
            <a:normAutofit/>
          </a:bodyPr>
          <a:lstStyle/>
          <a:p>
            <a:pPr algn="ctr"/>
            <a:r>
              <a:rPr lang="ar-IQ" sz="4800" b="1" i="1" u="sng" dirty="0">
                <a:solidFill>
                  <a:srgbClr val="CC3399"/>
                </a:solidFill>
              </a:rPr>
              <a:t>فحوصات وراثية أو جينيّة</a:t>
            </a:r>
            <a:endParaRPr lang="en-US" sz="4800" b="1" i="1" u="sng" dirty="0">
              <a:solidFill>
                <a:srgbClr val="CC3399"/>
              </a:solidFill>
            </a:endParaRPr>
          </a:p>
        </p:txBody>
      </p:sp>
      <p:sp>
        <p:nvSpPr>
          <p:cNvPr id="3" name="Content Placeholder 2"/>
          <p:cNvSpPr>
            <a:spLocks noGrp="1"/>
          </p:cNvSpPr>
          <p:nvPr>
            <p:ph sz="half" idx="1"/>
          </p:nvPr>
        </p:nvSpPr>
        <p:spPr>
          <a:xfrm>
            <a:off x="6172202" y="1336431"/>
            <a:ext cx="5838090" cy="5521569"/>
          </a:xfrm>
          <a:solidFill>
            <a:srgbClr val="FFDDDD">
              <a:alpha val="46000"/>
            </a:srgbClr>
          </a:solidFill>
          <a:ln w="57150">
            <a:noFill/>
          </a:ln>
        </p:spPr>
        <p:txBody>
          <a:bodyPr>
            <a:normAutofit fontScale="92500" lnSpcReduction="10000"/>
          </a:bodyPr>
          <a:lstStyle/>
          <a:p>
            <a:pPr marL="0" indent="0" algn="r">
              <a:buNone/>
            </a:pPr>
            <a:r>
              <a:rPr lang="ar-IQ" sz="3200" dirty="0">
                <a:solidFill>
                  <a:srgbClr val="AC144E"/>
                </a:solidFill>
              </a:rPr>
              <a:t>اذا وجدت في العائلة حالة وراثية أو أكثر، من سرطان الثدي، فستساعد فحوص الدم في اكتشاف جين المَعيب أو عيوبا في جينات أخرى تنتقل من جيل إلى آخر في العائلة.</a:t>
            </a:r>
          </a:p>
          <a:p>
            <a:pPr marL="0" indent="0" algn="r">
              <a:buNone/>
            </a:pPr>
            <a:r>
              <a:rPr lang="en-US" sz="3200" dirty="0">
                <a:solidFill>
                  <a:srgbClr val="AC144E"/>
                </a:solidFill>
              </a:rPr>
              <a:t>BRCA 1, BRCA2</a:t>
            </a:r>
            <a:endParaRPr lang="ar-IQ" sz="3200" dirty="0">
              <a:solidFill>
                <a:srgbClr val="AC144E"/>
              </a:solidFill>
            </a:endParaRPr>
          </a:p>
          <a:p>
            <a:pPr marL="0" indent="0" algn="r">
              <a:buNone/>
            </a:pPr>
            <a:r>
              <a:rPr lang="ar-IQ" sz="3200" dirty="0">
                <a:solidFill>
                  <a:srgbClr val="AC144E"/>
                </a:solidFill>
              </a:rPr>
              <a:t>التشخيص الوراثي يمكن أن يكون مفيدا، في معظم الحالات، فقط إذا كانت نتائج الفحص ستساعد المريضة على اختيار الطريقة الأفضل لتقليص خطر الإصابة بالسرطان. </a:t>
            </a:r>
            <a:r>
              <a:rPr lang="ar-IQ" sz="3200" dirty="0">
                <a:solidFill>
                  <a:srgbClr val="AC144E"/>
                </a:solidFill>
                <a:highlight>
                  <a:srgbClr val="FFFF99"/>
                </a:highlight>
              </a:rPr>
              <a:t>الخيارات تتراوح ما بين إجراء تغييرات في نمط  الحياة، إجراء مسوحات وفحوصات تفرّس سوية مع تناول أدوية مثل تاموكسيفين ,اتخاذ تدابير متطرفة مثل استئصال كلا الثديين معا، كإجراء وقائيّ وإزالة المبيضين.</a:t>
            </a:r>
            <a:endParaRPr lang="en-US" sz="3200" dirty="0">
              <a:solidFill>
                <a:srgbClr val="AC144E"/>
              </a:solidFill>
              <a:highlight>
                <a:srgbClr val="FFFF99"/>
              </a:highlight>
            </a:endParaRPr>
          </a:p>
        </p:txBody>
      </p:sp>
      <p:pic>
        <p:nvPicPr>
          <p:cNvPr id="5" name="Content Placeholder 4">
            <a:extLst>
              <a:ext uri="{FF2B5EF4-FFF2-40B4-BE49-F238E27FC236}">
                <a16:creationId xmlns:a16="http://schemas.microsoft.com/office/drawing/2014/main" id="{47298EA7-30F9-1F25-599E-663DEE936D13}"/>
              </a:ext>
            </a:extLst>
          </p:cNvPr>
          <p:cNvPicPr>
            <a:picLocks noGrp="1" noChangeAspect="1"/>
          </p:cNvPicPr>
          <p:nvPr>
            <p:ph sz="half" idx="2"/>
          </p:nvPr>
        </p:nvPicPr>
        <p:blipFill>
          <a:blip r:embed="rId2"/>
          <a:stretch>
            <a:fillRect/>
          </a:stretch>
        </p:blipFill>
        <p:spPr>
          <a:xfrm>
            <a:off x="0" y="1547445"/>
            <a:ext cx="6019800" cy="4945429"/>
          </a:xfrm>
          <a:prstGeom prst="rect">
            <a:avLst/>
          </a:prstGeom>
        </p:spPr>
      </p:pic>
    </p:spTree>
    <p:extLst>
      <p:ext uri="{BB962C8B-B14F-4D97-AF65-F5344CB8AC3E}">
        <p14:creationId xmlns:p14="http://schemas.microsoft.com/office/powerpoint/2010/main" val="28600010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1871434" cy="1143000"/>
          </a:xfrm>
          <a:solidFill>
            <a:srgbClr val="FFDDDD">
              <a:alpha val="35000"/>
            </a:srgbClr>
          </a:solidFill>
          <a:ln>
            <a:noFill/>
          </a:ln>
        </p:spPr>
        <p:txBody>
          <a:bodyPr>
            <a:normAutofit/>
          </a:bodyPr>
          <a:lstStyle/>
          <a:p>
            <a:pPr algn="r"/>
            <a:r>
              <a:rPr lang="ar-IQ" sz="4800" b="1" dirty="0">
                <a:solidFill>
                  <a:srgbClr val="CC3399"/>
                </a:solidFill>
              </a:rPr>
              <a:t>مراحل الورم السرطاني </a:t>
            </a:r>
            <a:endParaRPr lang="en-US" sz="4800" b="1" dirty="0">
              <a:solidFill>
                <a:srgbClr val="CC3399"/>
              </a:solidFill>
            </a:endParaRPr>
          </a:p>
        </p:txBody>
      </p:sp>
      <p:sp>
        <p:nvSpPr>
          <p:cNvPr id="3" name="Content Placeholder 2"/>
          <p:cNvSpPr>
            <a:spLocks noGrp="1"/>
          </p:cNvSpPr>
          <p:nvPr>
            <p:ph idx="4294967295"/>
          </p:nvPr>
        </p:nvSpPr>
        <p:spPr>
          <a:xfrm>
            <a:off x="0" y="1143000"/>
            <a:ext cx="12192000" cy="5715000"/>
          </a:xfrm>
          <a:solidFill>
            <a:srgbClr val="FFDDDD">
              <a:alpha val="42000"/>
            </a:srgbClr>
          </a:solidFill>
          <a:ln w="28575">
            <a:noFill/>
          </a:ln>
        </p:spPr>
        <p:txBody>
          <a:bodyPr>
            <a:normAutofit/>
          </a:bodyPr>
          <a:lstStyle/>
          <a:p>
            <a:pPr marL="0" indent="0" algn="r">
              <a:buNone/>
            </a:pPr>
            <a:r>
              <a:rPr lang="ar-IQ" dirty="0">
                <a:solidFill>
                  <a:srgbClr val="3333CC"/>
                </a:solidFill>
              </a:rPr>
              <a:t> </a:t>
            </a:r>
            <a:endParaRPr lang="ar-IQ" sz="3600" dirty="0">
              <a:solidFill>
                <a:srgbClr val="AC144E"/>
              </a:solidFill>
            </a:endParaRPr>
          </a:p>
          <a:p>
            <a:pPr marL="0" indent="0" algn="r">
              <a:buNone/>
            </a:pPr>
            <a:endParaRPr lang="ar-IQ" sz="3600" dirty="0">
              <a:solidFill>
                <a:srgbClr val="AC144E"/>
              </a:solidFill>
            </a:endParaRPr>
          </a:p>
          <a:p>
            <a:pPr marL="0" indent="0" algn="r">
              <a:buNone/>
            </a:pPr>
            <a:r>
              <a:rPr lang="ar-IQ" sz="3600" dirty="0">
                <a:solidFill>
                  <a:srgbClr val="AC144E"/>
                </a:solidFill>
              </a:rPr>
              <a:t>تم تصنيف الورم السرطاني على جدول من </a:t>
            </a:r>
            <a:r>
              <a:rPr lang="ar-IQ" sz="3600" b="1" i="1" u="sng" dirty="0">
                <a:solidFill>
                  <a:srgbClr val="AC144E"/>
                </a:solidFill>
              </a:rPr>
              <a:t>صفر إلى أربعة </a:t>
            </a:r>
            <a:r>
              <a:rPr lang="ar-IQ" sz="3600" dirty="0">
                <a:solidFill>
                  <a:srgbClr val="AC144E"/>
                </a:solidFill>
              </a:rPr>
              <a:t>، على النحو التالي:</a:t>
            </a:r>
          </a:p>
          <a:p>
            <a:pPr marL="0" indent="0" algn="r">
              <a:buNone/>
            </a:pPr>
            <a:endParaRPr lang="ar-IQ" sz="3600" dirty="0">
              <a:solidFill>
                <a:srgbClr val="AC144E"/>
              </a:solidFill>
            </a:endParaRPr>
          </a:p>
          <a:p>
            <a:pPr marL="0" indent="0" algn="r">
              <a:buNone/>
            </a:pPr>
            <a:r>
              <a:rPr lang="ar-IQ" sz="3600" b="1" i="1" u="sng" dirty="0">
                <a:solidFill>
                  <a:srgbClr val="AC144E"/>
                </a:solidFill>
              </a:rPr>
              <a:t>الدرجة صفر</a:t>
            </a:r>
            <a:r>
              <a:rPr lang="ar-IQ" sz="3600" dirty="0">
                <a:solidFill>
                  <a:srgbClr val="AC144E"/>
                </a:solidFill>
              </a:rPr>
              <a:t>: </a:t>
            </a:r>
          </a:p>
          <a:p>
            <a:pPr marL="0" indent="0" algn="r">
              <a:buNone/>
            </a:pPr>
            <a:r>
              <a:rPr lang="ar-IQ" sz="3600" dirty="0">
                <a:solidFill>
                  <a:srgbClr val="AC144E"/>
                </a:solidFill>
              </a:rPr>
              <a:t>تسمى أيضا "</a:t>
            </a:r>
            <a:r>
              <a:rPr lang="ar-IQ" sz="3600" dirty="0">
                <a:solidFill>
                  <a:srgbClr val="AC144E"/>
                </a:solidFill>
                <a:highlight>
                  <a:srgbClr val="00FFFF"/>
                </a:highlight>
              </a:rPr>
              <a:t>سرطان ثدي غير غازٍ</a:t>
            </a:r>
            <a:r>
              <a:rPr lang="ar-IQ" sz="3600" dirty="0">
                <a:solidFill>
                  <a:srgbClr val="AC144E"/>
                </a:solidFill>
              </a:rPr>
              <a:t>"، أو </a:t>
            </a:r>
            <a:r>
              <a:rPr lang="ar-IQ" sz="3600" dirty="0">
                <a:solidFill>
                  <a:srgbClr val="AC144E"/>
                </a:solidFill>
                <a:highlight>
                  <a:srgbClr val="FFFF99"/>
                </a:highlight>
              </a:rPr>
              <a:t>محلي أو موضعي </a:t>
            </a:r>
            <a:r>
              <a:rPr lang="ar-IQ" sz="3600" dirty="0">
                <a:solidFill>
                  <a:srgbClr val="AC144E"/>
                </a:solidFill>
              </a:rPr>
              <a:t>. وعلى الرغم من أن هذه الأورام لا تملك القدرة على غزو الأنسجة السليمة في الثدي أو الانتشار إلى أعضاء أخرى في الجسم، إلا</a:t>
            </a:r>
            <a:r>
              <a:rPr lang="ar-IQ" sz="3600" dirty="0">
                <a:solidFill>
                  <a:srgbClr val="AC144E"/>
                </a:solidFill>
                <a:highlight>
                  <a:srgbClr val="FFFF99"/>
                </a:highlight>
              </a:rPr>
              <a:t> إنه من المهم استئصالها وإزالتها</a:t>
            </a:r>
            <a:r>
              <a:rPr lang="ar-IQ" sz="3600" dirty="0">
                <a:solidFill>
                  <a:srgbClr val="AC144E"/>
                </a:solidFill>
              </a:rPr>
              <a:t>، لأنها قد تتحول إلى أورام غازية في المستقبل.</a:t>
            </a:r>
          </a:p>
        </p:txBody>
      </p:sp>
      <p:pic>
        <p:nvPicPr>
          <p:cNvPr id="4" name="Picture 3">
            <a:extLst>
              <a:ext uri="{FF2B5EF4-FFF2-40B4-BE49-F238E27FC236}">
                <a16:creationId xmlns:a16="http://schemas.microsoft.com/office/drawing/2014/main" id="{5F738E4A-B871-BCDF-F640-698F79B35153}"/>
              </a:ext>
            </a:extLst>
          </p:cNvPr>
          <p:cNvPicPr>
            <a:picLocks noChangeAspect="1"/>
          </p:cNvPicPr>
          <p:nvPr/>
        </p:nvPicPr>
        <p:blipFill>
          <a:blip r:embed="rId2"/>
          <a:stretch>
            <a:fillRect/>
          </a:stretch>
        </p:blipFill>
        <p:spPr>
          <a:xfrm>
            <a:off x="117230" y="70338"/>
            <a:ext cx="5978769" cy="2145323"/>
          </a:xfrm>
          <a:prstGeom prst="rect">
            <a:avLst/>
          </a:prstGeom>
        </p:spPr>
      </p:pic>
    </p:spTree>
    <p:extLst>
      <p:ext uri="{BB962C8B-B14F-4D97-AF65-F5344CB8AC3E}">
        <p14:creationId xmlns:p14="http://schemas.microsoft.com/office/powerpoint/2010/main" val="1825436950"/>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12192000" cy="6858000"/>
          </a:xfrm>
          <a:solidFill>
            <a:srgbClr val="FFDDDD">
              <a:alpha val="42000"/>
            </a:srgbClr>
          </a:solidFill>
          <a:ln w="57150">
            <a:noFill/>
          </a:ln>
        </p:spPr>
        <p:txBody>
          <a:bodyPr anchor="t">
            <a:normAutofit/>
          </a:bodyPr>
          <a:lstStyle/>
          <a:p>
            <a:pPr marL="0" indent="0" algn="r">
              <a:buNone/>
            </a:pPr>
            <a:endParaRPr lang="ar-IQ" sz="3600" dirty="0">
              <a:solidFill>
                <a:srgbClr val="AC144E"/>
              </a:solidFill>
            </a:endParaRPr>
          </a:p>
          <a:p>
            <a:pPr marL="0" indent="0" algn="r">
              <a:buNone/>
            </a:pPr>
            <a:r>
              <a:rPr lang="ar-IQ" sz="3600" b="1" i="1" u="sng" dirty="0">
                <a:solidFill>
                  <a:srgbClr val="AC144E"/>
                </a:solidFill>
                <a:latin typeface="Algerian" panose="04020705040A02060702" pitchFamily="82" charset="0"/>
              </a:rPr>
              <a:t>الدرجات من 1 الى 4</a:t>
            </a:r>
          </a:p>
          <a:p>
            <a:pPr marL="0" indent="0" algn="r">
              <a:buNone/>
            </a:pPr>
            <a:r>
              <a:rPr lang="ar-IQ" sz="3600" dirty="0">
                <a:solidFill>
                  <a:srgbClr val="AC144E"/>
                </a:solidFill>
              </a:rPr>
              <a:t>هي</a:t>
            </a:r>
            <a:r>
              <a:rPr lang="ar-IQ" sz="3600" dirty="0">
                <a:solidFill>
                  <a:srgbClr val="AC144E"/>
                </a:solidFill>
                <a:highlight>
                  <a:srgbClr val="00FFFF"/>
                </a:highlight>
              </a:rPr>
              <a:t> أورام غازية </a:t>
            </a:r>
            <a:r>
              <a:rPr lang="ar-IQ" sz="3600" dirty="0">
                <a:solidFill>
                  <a:srgbClr val="AC144E"/>
                </a:solidFill>
              </a:rPr>
              <a:t>لديها القدرة على غزو أنسجة سليمة في الثدي، ثم الانتشار إلى أعضاء أخرى في الجسم.</a:t>
            </a:r>
          </a:p>
          <a:p>
            <a:pPr marL="0" indent="0" algn="r">
              <a:buNone/>
            </a:pPr>
            <a:r>
              <a:rPr lang="ar-IQ" sz="3600" dirty="0">
                <a:solidFill>
                  <a:srgbClr val="AC144E"/>
                </a:solidFill>
              </a:rPr>
              <a:t> الورم السرطاني في الدرجة 1هو ورم صغير ومحلي، فرص الشفاء التام منه كبيرة جدا, وكلما ارتفعت الدرجة قلّت فرص الشفاء</a:t>
            </a:r>
            <a:r>
              <a:rPr lang="ar-IQ" sz="3600" dirty="0">
                <a:solidFill>
                  <a:srgbClr val="3333CC"/>
                </a:solidFill>
              </a:rPr>
              <a:t>.</a:t>
            </a:r>
          </a:p>
          <a:p>
            <a:pPr marL="0" indent="0" algn="r">
              <a:buNone/>
            </a:pPr>
            <a:r>
              <a:rPr lang="ar-IQ" sz="3600" b="1" i="1" u="sng" dirty="0">
                <a:solidFill>
                  <a:srgbClr val="AC144E"/>
                </a:solidFill>
                <a:latin typeface="Algerian" panose="04020705040A02060702" pitchFamily="82" charset="0"/>
              </a:rPr>
              <a:t>الدرجة الرابعة:</a:t>
            </a:r>
          </a:p>
          <a:p>
            <a:pPr marL="0" indent="0" algn="r">
              <a:buNone/>
            </a:pPr>
            <a:r>
              <a:rPr lang="ar-IQ" sz="3600" dirty="0">
                <a:solidFill>
                  <a:srgbClr val="AC144E"/>
                </a:solidFill>
              </a:rPr>
              <a:t>هو ورم سرطانيّ انتقل إلى خارج نسيج الثدي وانتشر في أعضاء أخرى من الجسم، مثل الرئتين والعظام والكبد. </a:t>
            </a:r>
            <a:r>
              <a:rPr lang="ar-IQ" sz="3600" dirty="0">
                <a:solidFill>
                  <a:srgbClr val="AC144E"/>
                </a:solidFill>
                <a:highlight>
                  <a:srgbClr val="00FFFF"/>
                </a:highlight>
              </a:rPr>
              <a:t>وعلى الرغم من أنه لا يمكن الشفاء من السرطان</a:t>
            </a:r>
            <a:r>
              <a:rPr lang="ar-IQ" sz="3600" dirty="0">
                <a:solidFill>
                  <a:srgbClr val="AC144E"/>
                </a:solidFill>
              </a:rPr>
              <a:t> في هذه المرحلة</a:t>
            </a:r>
            <a:r>
              <a:rPr lang="ar-IQ" sz="3600" b="1" i="1" u="sng" dirty="0">
                <a:solidFill>
                  <a:srgbClr val="AC144E"/>
                </a:solidFill>
              </a:rPr>
              <a:t>،</a:t>
            </a:r>
            <a:r>
              <a:rPr lang="ar-IQ" sz="3600" b="1" i="1" u="sng" dirty="0">
                <a:solidFill>
                  <a:srgbClr val="AC144E"/>
                </a:solidFill>
                <a:highlight>
                  <a:srgbClr val="00FFFF"/>
                </a:highlight>
              </a:rPr>
              <a:t> إلا إن هناك احتمالا بأن يستجيب بطريقة جيدة لعلاجات متنوعة، من شأنها أن تسبب انكماش وتضاؤل الورم وإبقاءه تحت السيطرة لفترة طويلة من الزمن.</a:t>
            </a:r>
          </a:p>
          <a:p>
            <a:pPr marL="0" indent="0" algn="r">
              <a:buNone/>
            </a:pPr>
            <a:endParaRPr lang="ar-IQ" sz="3600" dirty="0">
              <a:solidFill>
                <a:srgbClr val="3333CC"/>
              </a:solidFill>
            </a:endParaRPr>
          </a:p>
          <a:p>
            <a:pPr marL="0" indent="0" algn="r">
              <a:buNone/>
            </a:pPr>
            <a:endParaRPr lang="ar-IQ" sz="3600" dirty="0">
              <a:solidFill>
                <a:srgbClr val="3333CC"/>
              </a:solidFill>
            </a:endParaRPr>
          </a:p>
        </p:txBody>
      </p:sp>
    </p:spTree>
    <p:extLst>
      <p:ext uri="{BB962C8B-B14F-4D97-AF65-F5344CB8AC3E}">
        <p14:creationId xmlns:p14="http://schemas.microsoft.com/office/powerpoint/2010/main" val="39685445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32771-5889-F323-D5BA-1EA304FA184C}"/>
              </a:ext>
            </a:extLst>
          </p:cNvPr>
          <p:cNvSpPr>
            <a:spLocks noGrp="1"/>
          </p:cNvSpPr>
          <p:nvPr>
            <p:ph type="title"/>
          </p:nvPr>
        </p:nvSpPr>
        <p:spPr>
          <a:xfrm>
            <a:off x="0" y="18256"/>
            <a:ext cx="12192000" cy="1574571"/>
          </a:xfrm>
          <a:solidFill>
            <a:srgbClr val="FFDDDD">
              <a:alpha val="36000"/>
            </a:srgbClr>
          </a:solidFill>
        </p:spPr>
        <p:txBody>
          <a:bodyPr/>
          <a:lstStyle/>
          <a:p>
            <a:pPr algn="ctr"/>
            <a:r>
              <a:rPr lang="ar-IQ" b="1" i="1" dirty="0">
                <a:solidFill>
                  <a:srgbClr val="CC3399"/>
                </a:solidFill>
                <a:latin typeface="Algerian" panose="04020705040A02060702" pitchFamily="82" charset="0"/>
              </a:rPr>
              <a:t>أكتوبر الوردي</a:t>
            </a:r>
            <a:endParaRPr lang="en-US" b="1" i="1" dirty="0">
              <a:solidFill>
                <a:srgbClr val="CC3399"/>
              </a:solidFill>
              <a:latin typeface="Algerian" panose="04020705040A02060702" pitchFamily="82" charset="0"/>
            </a:endParaRPr>
          </a:p>
        </p:txBody>
      </p:sp>
      <p:sp>
        <p:nvSpPr>
          <p:cNvPr id="3" name="Content Placeholder 2">
            <a:extLst>
              <a:ext uri="{FF2B5EF4-FFF2-40B4-BE49-F238E27FC236}">
                <a16:creationId xmlns:a16="http://schemas.microsoft.com/office/drawing/2014/main" id="{C53B1A2F-81AA-135B-ABFA-C5F6899D19EC}"/>
              </a:ext>
            </a:extLst>
          </p:cNvPr>
          <p:cNvSpPr>
            <a:spLocks noGrp="1"/>
          </p:cNvSpPr>
          <p:nvPr>
            <p:ph idx="1"/>
          </p:nvPr>
        </p:nvSpPr>
        <p:spPr>
          <a:xfrm>
            <a:off x="0" y="1592825"/>
            <a:ext cx="12192000" cy="5246919"/>
          </a:xfrm>
          <a:solidFill>
            <a:srgbClr val="FFDDDD">
              <a:alpha val="41000"/>
            </a:srgbClr>
          </a:solidFill>
        </p:spPr>
        <p:txBody>
          <a:bodyPr>
            <a:normAutofit/>
          </a:bodyPr>
          <a:lstStyle/>
          <a:p>
            <a:pPr algn="r" rtl="1"/>
            <a:r>
              <a:rPr lang="ar-IQ" sz="3200" dirty="0">
                <a:solidFill>
                  <a:srgbClr val="C00000"/>
                </a:solidFill>
              </a:rPr>
              <a:t>البداية في الولايات المتحدة: في أكتوبر </a:t>
            </a:r>
            <a:r>
              <a:rPr lang="ar-IQ" sz="3200" dirty="0">
                <a:solidFill>
                  <a:srgbClr val="C00000"/>
                </a:solidFill>
                <a:highlight>
                  <a:srgbClr val="00FFFF"/>
                </a:highlight>
              </a:rPr>
              <a:t>1985</a:t>
            </a:r>
            <a:r>
              <a:rPr lang="ar-IQ" sz="3200" dirty="0">
                <a:solidFill>
                  <a:srgbClr val="C00000"/>
                </a:solidFill>
              </a:rPr>
              <a:t>، بدأت الحملة الوطنية للتوعية بسرطان الثدي في الولايات المتحدة بالشراكة بين الجمعية الأمريكية للسرطان وشركة "إمبيريال كيميكال إندستري".</a:t>
            </a:r>
          </a:p>
          <a:p>
            <a:pPr marL="0" indent="0" algn="r" rtl="1">
              <a:buNone/>
            </a:pPr>
            <a:endParaRPr lang="ar-IQ" sz="3200" dirty="0">
              <a:solidFill>
                <a:srgbClr val="C00000"/>
              </a:solidFill>
            </a:endParaRPr>
          </a:p>
          <a:p>
            <a:pPr algn="r" rtl="1"/>
            <a:r>
              <a:rPr lang="ar-IQ" sz="3200" dirty="0">
                <a:solidFill>
                  <a:srgbClr val="C00000"/>
                </a:solidFill>
              </a:rPr>
              <a:t>رمزية الشريط الوردي: في عام </a:t>
            </a:r>
            <a:r>
              <a:rPr lang="ar-IQ" sz="3200" dirty="0">
                <a:solidFill>
                  <a:srgbClr val="C00000"/>
                </a:solidFill>
                <a:highlight>
                  <a:srgbClr val="00FFFF"/>
                </a:highlight>
              </a:rPr>
              <a:t>1991</a:t>
            </a:r>
            <a:r>
              <a:rPr lang="ar-IQ" sz="3200" dirty="0">
                <a:solidFill>
                  <a:srgbClr val="C00000"/>
                </a:solidFill>
              </a:rPr>
              <a:t>، وزعت مؤسسة "سوزان كومن" شرائط وردية على المشاركين في ماراثون بمدينة نيويورك. </a:t>
            </a:r>
            <a:r>
              <a:rPr lang="ar-IQ" sz="3200" dirty="0">
                <a:solidFill>
                  <a:srgbClr val="C00000"/>
                </a:solidFill>
                <a:highlight>
                  <a:srgbClr val="00FFFF"/>
                </a:highlight>
              </a:rPr>
              <a:t>وقد تم اعتماد الشريط الوردي كرمز رسمي في عام 1992. </a:t>
            </a:r>
          </a:p>
          <a:p>
            <a:pPr marL="0" indent="0" algn="r" rtl="1">
              <a:buNone/>
            </a:pPr>
            <a:endParaRPr lang="ar-IQ" sz="3200" dirty="0">
              <a:solidFill>
                <a:srgbClr val="C00000"/>
              </a:solidFill>
            </a:endParaRPr>
          </a:p>
          <a:p>
            <a:pPr algn="r" rtl="1"/>
            <a:r>
              <a:rPr lang="ar-IQ" sz="3200" dirty="0">
                <a:solidFill>
                  <a:srgbClr val="C00000"/>
                </a:solidFill>
              </a:rPr>
              <a:t>التوسع العالمي: في </a:t>
            </a:r>
            <a:r>
              <a:rPr lang="ar-IQ" sz="3200" dirty="0">
                <a:solidFill>
                  <a:srgbClr val="C00000"/>
                </a:solidFill>
                <a:highlight>
                  <a:srgbClr val="00FFFF"/>
                </a:highlight>
              </a:rPr>
              <a:t>عام 2006، تحولت </a:t>
            </a:r>
            <a:r>
              <a:rPr lang="ar-IQ" sz="3200" dirty="0">
                <a:solidFill>
                  <a:srgbClr val="C00000"/>
                </a:solidFill>
              </a:rPr>
              <a:t>المبادرة إلى حملة عالمية تستهدف رفع الوعي حول سرطان الثدي في مختلف أنحاء العالم.</a:t>
            </a:r>
            <a:endParaRPr lang="en-US" sz="3200" dirty="0">
              <a:solidFill>
                <a:srgbClr val="C00000"/>
              </a:solidFill>
            </a:endParaRPr>
          </a:p>
        </p:txBody>
      </p:sp>
    </p:spTree>
    <p:extLst>
      <p:ext uri="{BB962C8B-B14F-4D97-AF65-F5344CB8AC3E}">
        <p14:creationId xmlns:p14="http://schemas.microsoft.com/office/powerpoint/2010/main" val="13928395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CB3664-7D61-D1F2-4751-FDD4B020D00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518698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003101-D184-A33A-E2C5-2D5A757EC6F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696453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16C50D-0F6B-C1F7-85B6-0DA7CE0175A3}"/>
              </a:ext>
            </a:extLst>
          </p:cNvPr>
          <p:cNvSpPr>
            <a:spLocks noGrp="1"/>
          </p:cNvSpPr>
          <p:nvPr>
            <p:ph type="title"/>
          </p:nvPr>
        </p:nvSpPr>
        <p:spPr/>
        <p:txBody>
          <a:bodyPr/>
          <a:lstStyle/>
          <a:p>
            <a:pPr algn="ctr"/>
            <a:r>
              <a:rPr kumimoji="0" lang="ar-IQ" sz="7200" b="1" i="1" u="none" strike="noStrike" kern="1200" cap="none" spc="0" normalizeH="0" baseline="0" noProof="0" dirty="0">
                <a:ln>
                  <a:noFill/>
                </a:ln>
                <a:solidFill>
                  <a:srgbClr val="CC3399"/>
                </a:solidFill>
                <a:effectLst/>
                <a:uLnTx/>
                <a:uFillTx/>
                <a:latin typeface="Calibri Light" panose="020F0302020204030204"/>
                <a:ea typeface="+mj-ea"/>
                <a:cs typeface="Times New Roman" panose="02020603050405020304" pitchFamily="18" charset="0"/>
              </a:rPr>
              <a:t>علاج سرطان الثدي</a:t>
            </a:r>
            <a:endParaRPr lang="en-US" dirty="0">
              <a:solidFill>
                <a:srgbClr val="CC3399"/>
              </a:solidFill>
            </a:endParaRPr>
          </a:p>
        </p:txBody>
      </p:sp>
      <p:pic>
        <p:nvPicPr>
          <p:cNvPr id="3" name="Picture 2">
            <a:extLst>
              <a:ext uri="{FF2B5EF4-FFF2-40B4-BE49-F238E27FC236}">
                <a16:creationId xmlns:a16="http://schemas.microsoft.com/office/drawing/2014/main" id="{F5CECCFA-7F6B-06E1-8EF9-4DE3F47F2D02}"/>
              </a:ext>
            </a:extLst>
          </p:cNvPr>
          <p:cNvPicPr>
            <a:picLocks noChangeAspect="1"/>
          </p:cNvPicPr>
          <p:nvPr/>
        </p:nvPicPr>
        <p:blipFill>
          <a:blip r:embed="rId2"/>
          <a:stretch>
            <a:fillRect/>
          </a:stretch>
        </p:blipFill>
        <p:spPr>
          <a:xfrm>
            <a:off x="1916724" y="2198077"/>
            <a:ext cx="7965830" cy="4360815"/>
          </a:xfrm>
          <a:prstGeom prst="rect">
            <a:avLst/>
          </a:prstGeom>
          <a:ln>
            <a:noFill/>
          </a:ln>
        </p:spPr>
      </p:pic>
    </p:spTree>
    <p:extLst>
      <p:ext uri="{BB962C8B-B14F-4D97-AF65-F5344CB8AC3E}">
        <p14:creationId xmlns:p14="http://schemas.microsoft.com/office/powerpoint/2010/main" val="3679540526"/>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0"/>
            <a:ext cx="12192000" cy="6858000"/>
          </a:xfrm>
          <a:solidFill>
            <a:srgbClr val="FFDDDD">
              <a:alpha val="36000"/>
            </a:srgbClr>
          </a:solidFill>
          <a:ln w="57150">
            <a:noFill/>
          </a:ln>
        </p:spPr>
        <p:txBody>
          <a:bodyPr anchor="t">
            <a:normAutofit/>
          </a:bodyPr>
          <a:lstStyle/>
          <a:p>
            <a:pPr marL="0" indent="0" algn="r" rtl="1">
              <a:buNone/>
            </a:pPr>
            <a:endParaRPr lang="ar-IQ" sz="4000" dirty="0">
              <a:solidFill>
                <a:srgbClr val="AC144E"/>
              </a:solidFill>
            </a:endParaRPr>
          </a:p>
          <a:p>
            <a:pPr algn="r" rtl="1">
              <a:buFont typeface="Wingdings" panose="05000000000000000000" pitchFamily="2" charset="2"/>
              <a:buChar char="q"/>
            </a:pPr>
            <a:r>
              <a:rPr lang="ar-IQ" sz="4000" dirty="0">
                <a:solidFill>
                  <a:srgbClr val="AC144E"/>
                </a:solidFill>
              </a:rPr>
              <a:t>العمليات الجراحية لاستئصال الثدي</a:t>
            </a:r>
          </a:p>
          <a:p>
            <a:pPr algn="r" rtl="1">
              <a:buFont typeface="Wingdings" panose="05000000000000000000" pitchFamily="2" charset="2"/>
              <a:buChar char="q"/>
            </a:pPr>
            <a:r>
              <a:rPr lang="ar-IQ" sz="4000" dirty="0">
                <a:solidFill>
                  <a:srgbClr val="AC144E"/>
                </a:solidFill>
              </a:rPr>
              <a:t>العلاج الكيماوي</a:t>
            </a:r>
          </a:p>
          <a:p>
            <a:pPr algn="r" rtl="1">
              <a:buFont typeface="Wingdings" panose="05000000000000000000" pitchFamily="2" charset="2"/>
              <a:buChar char="q"/>
            </a:pPr>
            <a:r>
              <a:rPr lang="ar-IQ" sz="4000" dirty="0">
                <a:solidFill>
                  <a:srgbClr val="AC144E"/>
                </a:solidFill>
              </a:rPr>
              <a:t>العلاج الإشعاعي </a:t>
            </a:r>
          </a:p>
          <a:p>
            <a:pPr algn="r" rtl="1">
              <a:buFont typeface="Wingdings" panose="05000000000000000000" pitchFamily="2" charset="2"/>
              <a:buChar char="q"/>
            </a:pPr>
            <a:r>
              <a:rPr lang="ar-IQ" sz="4000" dirty="0">
                <a:solidFill>
                  <a:srgbClr val="AC144E"/>
                </a:solidFill>
              </a:rPr>
              <a:t> العلاج الهورموني</a:t>
            </a:r>
          </a:p>
          <a:p>
            <a:pPr algn="r" rtl="1">
              <a:buFont typeface="Wingdings" panose="05000000000000000000" pitchFamily="2" charset="2"/>
              <a:buChar char="q"/>
            </a:pPr>
            <a:r>
              <a:rPr lang="ar-IQ" sz="4000" dirty="0">
                <a:solidFill>
                  <a:srgbClr val="AC144E"/>
                </a:solidFill>
              </a:rPr>
              <a:t> كما إن هناك أيضا مجموعة متنوعة من</a:t>
            </a:r>
          </a:p>
          <a:p>
            <a:pPr marL="0" indent="0" algn="r">
              <a:buNone/>
            </a:pPr>
            <a:r>
              <a:rPr lang="ar-IQ" sz="4000" dirty="0">
                <a:solidFill>
                  <a:srgbClr val="AC144E"/>
                </a:solidFill>
              </a:rPr>
              <a:t> العلاجات التجريبية لهذا النوع من السرطان.</a:t>
            </a:r>
            <a:endParaRPr lang="en-US" sz="4000" dirty="0">
              <a:solidFill>
                <a:srgbClr val="AC144E"/>
              </a:solidFill>
            </a:endParaRPr>
          </a:p>
          <a:p>
            <a:pPr marL="0" indent="0" algn="r">
              <a:buNone/>
            </a:pPr>
            <a:r>
              <a:rPr lang="en-US" sz="4000" dirty="0">
                <a:solidFill>
                  <a:srgbClr val="AC144E"/>
                </a:solidFill>
                <a:highlight>
                  <a:srgbClr val="FFFF99"/>
                </a:highlight>
              </a:rPr>
              <a:t>CAR-T Chimeric Antigen </a:t>
            </a:r>
          </a:p>
          <a:p>
            <a:pPr marL="0" indent="0" algn="r">
              <a:buNone/>
            </a:pPr>
            <a:r>
              <a:rPr lang="en-US" sz="4000" dirty="0">
                <a:solidFill>
                  <a:srgbClr val="AC144E"/>
                </a:solidFill>
                <a:highlight>
                  <a:srgbClr val="FFFF99"/>
                </a:highlight>
              </a:rPr>
              <a:t>Receptor T- cell therapy</a:t>
            </a:r>
          </a:p>
        </p:txBody>
      </p:sp>
      <p:pic>
        <p:nvPicPr>
          <p:cNvPr id="2" name="Picture 1">
            <a:extLst>
              <a:ext uri="{FF2B5EF4-FFF2-40B4-BE49-F238E27FC236}">
                <a16:creationId xmlns:a16="http://schemas.microsoft.com/office/drawing/2014/main" id="{8B42624F-BD24-2169-4FA4-DD85E4038C62}"/>
              </a:ext>
            </a:extLst>
          </p:cNvPr>
          <p:cNvPicPr>
            <a:picLocks noChangeAspect="1"/>
          </p:cNvPicPr>
          <p:nvPr/>
        </p:nvPicPr>
        <p:blipFill>
          <a:blip r:embed="rId2"/>
          <a:stretch>
            <a:fillRect/>
          </a:stretch>
        </p:blipFill>
        <p:spPr>
          <a:xfrm>
            <a:off x="0" y="0"/>
            <a:ext cx="5117690" cy="6858000"/>
          </a:xfrm>
          <a:prstGeom prst="rect">
            <a:avLst/>
          </a:prstGeom>
        </p:spPr>
      </p:pic>
    </p:spTree>
    <p:extLst>
      <p:ext uri="{BB962C8B-B14F-4D97-AF65-F5344CB8AC3E}">
        <p14:creationId xmlns:p14="http://schemas.microsoft.com/office/powerpoint/2010/main" val="380346696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166107-56AC-5145-24D6-6D71F23603C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1614844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82144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56128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DDDD">
              <a:alpha val="42000"/>
            </a:srgbClr>
          </a:solidFill>
          <a:ln>
            <a:noFill/>
          </a:ln>
        </p:spPr>
        <p:txBody>
          <a:bodyPr>
            <a:normAutofit/>
          </a:bodyPr>
          <a:lstStyle/>
          <a:p>
            <a:pPr algn="ctr"/>
            <a:r>
              <a:rPr lang="ar-IQ" sz="4800" b="1" dirty="0">
                <a:solidFill>
                  <a:srgbClr val="CC3399"/>
                </a:solidFill>
              </a:rPr>
              <a:t>الوقاية من مرض سرطان الثدي</a:t>
            </a:r>
            <a:endParaRPr lang="en-US" sz="4800" b="1" dirty="0">
              <a:solidFill>
                <a:srgbClr val="CC3399"/>
              </a:solidFill>
            </a:endParaRPr>
          </a:p>
        </p:txBody>
      </p:sp>
      <p:pic>
        <p:nvPicPr>
          <p:cNvPr id="6" name="Content Placeholder 5">
            <a:extLst>
              <a:ext uri="{FF2B5EF4-FFF2-40B4-BE49-F238E27FC236}">
                <a16:creationId xmlns:a16="http://schemas.microsoft.com/office/drawing/2014/main" id="{A73C9A03-4A2E-2243-D05A-B51ADAE71041}"/>
              </a:ext>
            </a:extLst>
          </p:cNvPr>
          <p:cNvPicPr>
            <a:picLocks noGrp="1" noChangeAspect="1"/>
          </p:cNvPicPr>
          <p:nvPr>
            <p:ph sz="half" idx="1"/>
          </p:nvPr>
        </p:nvPicPr>
        <p:blipFill>
          <a:blip r:embed="rId2"/>
          <a:stretch>
            <a:fillRect/>
          </a:stretch>
        </p:blipFill>
        <p:spPr>
          <a:xfrm>
            <a:off x="234462" y="1477109"/>
            <a:ext cx="4196861" cy="5152290"/>
          </a:xfrm>
          <a:prstGeom prst="rect">
            <a:avLst/>
          </a:prstGeom>
        </p:spPr>
      </p:pic>
      <p:sp>
        <p:nvSpPr>
          <p:cNvPr id="5" name="Content Placeholder 4">
            <a:extLst>
              <a:ext uri="{FF2B5EF4-FFF2-40B4-BE49-F238E27FC236}">
                <a16:creationId xmlns:a16="http://schemas.microsoft.com/office/drawing/2014/main" id="{21C7282C-670A-E8B4-3F23-A414BEC07D3E}"/>
              </a:ext>
            </a:extLst>
          </p:cNvPr>
          <p:cNvSpPr>
            <a:spLocks noGrp="1"/>
          </p:cNvSpPr>
          <p:nvPr>
            <p:ph sz="half" idx="2"/>
          </p:nvPr>
        </p:nvSpPr>
        <p:spPr>
          <a:xfrm>
            <a:off x="4835769" y="1690688"/>
            <a:ext cx="7121769" cy="4938711"/>
          </a:xfrm>
        </p:spPr>
        <p:txBody>
          <a:bodyPr>
            <a:normAutofit lnSpcReduction="10000"/>
          </a:bodyPr>
          <a:lstStyle/>
          <a:p>
            <a:pPr marL="514350" indent="-514350" algn="r" rtl="1">
              <a:buFont typeface="+mj-lt"/>
              <a:buAutoNum type="arabicParenR"/>
            </a:pPr>
            <a:r>
              <a:rPr lang="ar-IQ" sz="3600" dirty="0">
                <a:solidFill>
                  <a:srgbClr val="C00000"/>
                </a:solidFill>
              </a:rPr>
              <a:t>الرضاعة الطبيعية.</a:t>
            </a:r>
          </a:p>
          <a:p>
            <a:pPr marL="514350" indent="-514350" algn="r" rtl="1">
              <a:buFont typeface="+mj-lt"/>
              <a:buAutoNum type="arabicParenR"/>
            </a:pPr>
            <a:r>
              <a:rPr lang="ar-IQ" sz="3600" dirty="0">
                <a:solidFill>
                  <a:srgbClr val="C00000"/>
                </a:solidFill>
              </a:rPr>
              <a:t>تجنب زيادة الوزن. </a:t>
            </a:r>
          </a:p>
          <a:p>
            <a:pPr marL="514350" indent="-514350" algn="r" rtl="1">
              <a:buFont typeface="+mj-lt"/>
              <a:buAutoNum type="arabicParenR"/>
            </a:pPr>
            <a:r>
              <a:rPr lang="ar-IQ" sz="3600" dirty="0">
                <a:solidFill>
                  <a:srgbClr val="C00000"/>
                </a:solidFill>
              </a:rPr>
              <a:t>تعزيز النظام الغذائي الصحي</a:t>
            </a:r>
          </a:p>
          <a:p>
            <a:pPr marL="514350" indent="-514350" algn="r" rtl="1">
              <a:buFont typeface="+mj-lt"/>
              <a:buAutoNum type="arabicParenR"/>
            </a:pPr>
            <a:r>
              <a:rPr lang="ar-IQ" sz="3600" dirty="0">
                <a:solidFill>
                  <a:srgbClr val="C00000"/>
                </a:solidFill>
              </a:rPr>
              <a:t>الكشف المبكر عن سرطان الثدي</a:t>
            </a:r>
          </a:p>
          <a:p>
            <a:pPr marL="514350" indent="-514350" algn="r" rtl="1">
              <a:buFont typeface="+mj-lt"/>
              <a:buAutoNum type="arabicParenR"/>
            </a:pPr>
            <a:r>
              <a:rPr lang="ar-IQ" sz="3600" dirty="0">
                <a:solidFill>
                  <a:srgbClr val="C00000"/>
                </a:solidFill>
              </a:rPr>
              <a:t>ممارسة النشاط البدني والإلتزام بالرياضة بشكل مستمر للمحافظة على صحة الجسم بشكل كامل.</a:t>
            </a:r>
          </a:p>
          <a:p>
            <a:pPr marL="514350" indent="-514350" algn="r" rtl="1">
              <a:buFont typeface="+mj-lt"/>
              <a:buAutoNum type="arabicParenR"/>
            </a:pPr>
            <a:r>
              <a:rPr lang="ar-IQ" sz="3600" dirty="0">
                <a:solidFill>
                  <a:srgbClr val="C00000"/>
                </a:solidFill>
              </a:rPr>
              <a:t>تجنب التدخين و شرب الكحول. </a:t>
            </a:r>
          </a:p>
          <a:p>
            <a:pPr marL="514350" indent="-514350" algn="r" rtl="1">
              <a:buFont typeface="+mj-lt"/>
              <a:buAutoNum type="arabicParenR"/>
            </a:pPr>
            <a:r>
              <a:rPr lang="ar-IQ" sz="3600" dirty="0">
                <a:solidFill>
                  <a:srgbClr val="C00000"/>
                </a:solidFill>
              </a:rPr>
              <a:t>التقليل من التعرض لمصادر الاشعاع.</a:t>
            </a:r>
          </a:p>
          <a:p>
            <a:pPr marL="514350" indent="-514350" algn="r" rtl="1">
              <a:buFont typeface="+mj-lt"/>
              <a:buAutoNum type="arabicParenR"/>
            </a:pPr>
            <a:endParaRPr lang="ar-IQ" dirty="0">
              <a:solidFill>
                <a:srgbClr val="C00000"/>
              </a:solidFill>
            </a:endParaRPr>
          </a:p>
          <a:p>
            <a:pPr marL="0" indent="0" algn="r">
              <a:buNone/>
            </a:pPr>
            <a:endParaRPr lang="ar-IQ" dirty="0">
              <a:solidFill>
                <a:srgbClr val="C00000"/>
              </a:solidFill>
            </a:endParaRPr>
          </a:p>
          <a:p>
            <a:endParaRPr lang="en-US" dirty="0"/>
          </a:p>
        </p:txBody>
      </p:sp>
    </p:spTree>
    <p:extLst>
      <p:ext uri="{BB962C8B-B14F-4D97-AF65-F5344CB8AC3E}">
        <p14:creationId xmlns:p14="http://schemas.microsoft.com/office/powerpoint/2010/main" val="12593978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6861" y="474785"/>
            <a:ext cx="11260016" cy="2286001"/>
          </a:xfrm>
          <a:solidFill>
            <a:srgbClr val="FFDDDD">
              <a:alpha val="30000"/>
            </a:srgbClr>
          </a:solidFill>
          <a:ln>
            <a:noFill/>
          </a:ln>
        </p:spPr>
        <p:style>
          <a:lnRef idx="1">
            <a:schemeClr val="accent3"/>
          </a:lnRef>
          <a:fillRef idx="2">
            <a:schemeClr val="accent3"/>
          </a:fillRef>
          <a:effectRef idx="1">
            <a:schemeClr val="accent3"/>
          </a:effectRef>
          <a:fontRef idx="minor">
            <a:schemeClr val="dk1"/>
          </a:fontRef>
        </p:style>
        <p:txBody>
          <a:bodyPr>
            <a:normAutofit/>
          </a:bodyPr>
          <a:lstStyle/>
          <a:p>
            <a:pPr marL="0" indent="0" algn="r">
              <a:buNone/>
            </a:pPr>
            <a:r>
              <a:rPr lang="ar-IQ" sz="3600" b="1" i="1" u="sng" dirty="0">
                <a:solidFill>
                  <a:srgbClr val="CC3399"/>
                </a:solidFill>
              </a:rPr>
              <a:t>الرضاعة الطبيعية</a:t>
            </a:r>
          </a:p>
          <a:p>
            <a:pPr marL="0" indent="0" algn="r">
              <a:buNone/>
            </a:pPr>
            <a:r>
              <a:rPr lang="ar-IQ" sz="3600" dirty="0">
                <a:solidFill>
                  <a:srgbClr val="C00000"/>
                </a:solidFill>
              </a:rPr>
              <a:t>اللجوء إلى الرضاعة الطبيعية لمدة ستة أشهر علي الأقل يقلل من خطر الوفاة بسبب سرطان الثدي بنسبة  10%. </a:t>
            </a:r>
          </a:p>
        </p:txBody>
      </p:sp>
      <p:pic>
        <p:nvPicPr>
          <p:cNvPr id="7" name="Picture 6">
            <a:extLst>
              <a:ext uri="{FF2B5EF4-FFF2-40B4-BE49-F238E27FC236}">
                <a16:creationId xmlns:a16="http://schemas.microsoft.com/office/drawing/2014/main" id="{78C3A7C6-C54F-F773-9843-3366683C747F}"/>
              </a:ext>
            </a:extLst>
          </p:cNvPr>
          <p:cNvPicPr>
            <a:picLocks noChangeAspect="1"/>
          </p:cNvPicPr>
          <p:nvPr/>
        </p:nvPicPr>
        <p:blipFill>
          <a:blip r:embed="rId2"/>
          <a:stretch>
            <a:fillRect/>
          </a:stretch>
        </p:blipFill>
        <p:spPr>
          <a:xfrm>
            <a:off x="386861" y="2760786"/>
            <a:ext cx="11260016" cy="3974122"/>
          </a:xfrm>
          <a:prstGeom prst="rect">
            <a:avLst/>
          </a:prstGeom>
        </p:spPr>
      </p:pic>
    </p:spTree>
    <p:extLst>
      <p:ext uri="{BB962C8B-B14F-4D97-AF65-F5344CB8AC3E}">
        <p14:creationId xmlns:p14="http://schemas.microsoft.com/office/powerpoint/2010/main" val="24491932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0E63BA-B730-455B-9E06-CB85F7497F43}"/>
              </a:ext>
            </a:extLst>
          </p:cNvPr>
          <p:cNvSpPr>
            <a:spLocks noGrp="1"/>
          </p:cNvSpPr>
          <p:nvPr>
            <p:ph idx="1"/>
          </p:nvPr>
        </p:nvSpPr>
        <p:spPr>
          <a:xfrm>
            <a:off x="5183187" y="228600"/>
            <a:ext cx="6739181" cy="6330461"/>
          </a:xfrm>
        </p:spPr>
        <p:txBody>
          <a:bodyPr>
            <a:normAutofit fontScale="85000" lnSpcReduction="20000"/>
          </a:body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IQ" sz="3600" b="1" i="1" u="sng" strike="noStrike" kern="1200" cap="none" spc="0" normalizeH="0" baseline="0" noProof="0" dirty="0">
                <a:ln>
                  <a:noFill/>
                </a:ln>
                <a:solidFill>
                  <a:srgbClr val="CC3399"/>
                </a:solidFill>
                <a:effectLst/>
                <a:uLnTx/>
                <a:uFillTx/>
                <a:latin typeface="Calibri" panose="020F0502020204030204"/>
                <a:ea typeface="+mn-ea"/>
                <a:cs typeface="Arial" panose="020B0604020202020204" pitchFamily="34" charset="0"/>
              </a:rPr>
              <a:t>ممارسة التمارين الرياضية</a:t>
            </a:r>
            <a:r>
              <a:rPr kumimoji="0" lang="ar-IQ" sz="3200" b="0" i="0" u="none" strike="noStrike" kern="1200" cap="none" spc="0" normalizeH="0" baseline="0" noProof="0" dirty="0">
                <a:ln>
                  <a:noFill/>
                </a:ln>
                <a:solidFill>
                  <a:srgbClr val="CC3399"/>
                </a:solidFill>
                <a:effectLst/>
                <a:uLnTx/>
                <a:uFillTx/>
                <a:latin typeface="Calibri" panose="020F0502020204030204"/>
                <a:ea typeface="+mn-ea"/>
                <a:cs typeface="Arial" panose="020B0604020202020204" pitchFamily="34" charset="0"/>
              </a:rPr>
              <a:t> </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IQ" sz="32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إدراج التمارين الرياضية بمدة حوالي ساعة ونصف أو ساعتين ونصف في الاسبوع المشي السريع أو السباحة</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IQ" sz="3200" b="1" i="1" u="sng" strike="noStrike" kern="1200" cap="none" spc="0" normalizeH="0" baseline="0" noProof="0" dirty="0">
                <a:ln>
                  <a:noFill/>
                </a:ln>
                <a:solidFill>
                  <a:srgbClr val="C00000"/>
                </a:solidFill>
                <a:effectLst/>
                <a:highlight>
                  <a:srgbClr val="00FFFF"/>
                </a:highlight>
                <a:uLnTx/>
                <a:uFillTx/>
                <a:latin typeface="Calibri" panose="020F0502020204030204"/>
                <a:ea typeface="+mn-ea"/>
                <a:cs typeface="Arial" panose="020B0604020202020204" pitchFamily="34" charset="0"/>
              </a:rPr>
              <a:t>فوائد ممارسة الرياضة     </a:t>
            </a:r>
          </a:p>
          <a:p>
            <a:pPr marR="0" lvl="0" algn="r" defTabSz="914400" rtl="1"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ar-IQ" sz="3200" b="0" i="0" u="none" strike="noStrike" kern="1200" cap="none" spc="0" normalizeH="0" baseline="0" noProof="0" dirty="0">
                <a:ln>
                  <a:noFill/>
                </a:ln>
                <a:solidFill>
                  <a:srgbClr val="C00000"/>
                </a:solidFill>
                <a:effectLst/>
                <a:highlight>
                  <a:srgbClr val="7CE260"/>
                </a:highlight>
                <a:uLnTx/>
                <a:uFillTx/>
                <a:latin typeface="Calibri" panose="020F0502020204030204"/>
                <a:ea typeface="+mn-ea"/>
                <a:cs typeface="Arial" panose="020B0604020202020204" pitchFamily="34" charset="0"/>
              </a:rPr>
              <a:t>تقليل خطر الإصابة</a:t>
            </a:r>
            <a:r>
              <a:rPr kumimoji="0" lang="ar-IQ" sz="32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تساعد التمارين في تنظيم الهرمونات مثل الإستروجين والأنسولين وتقليل الالتهاب، مما يقلل من خطر الإصابة بالسرطان. </a:t>
            </a:r>
          </a:p>
          <a:p>
            <a:pPr marR="0" lvl="0" algn="r" defTabSz="914400" rtl="1"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ar-IQ" sz="32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a:t>
            </a:r>
            <a:r>
              <a:rPr lang="ar-IQ" dirty="0">
                <a:solidFill>
                  <a:srgbClr val="C00000"/>
                </a:solidFill>
                <a:highlight>
                  <a:srgbClr val="7CE260"/>
                </a:highlight>
                <a:latin typeface="Calibri" panose="020F0502020204030204"/>
                <a:cs typeface="Arial" panose="020B0604020202020204" pitchFamily="34" charset="0"/>
              </a:rPr>
              <a:t>مساعدة الناجيات</a:t>
            </a:r>
            <a:r>
              <a:rPr kumimoji="0" lang="ar-IQ" sz="32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تزيد الرياضة من فرص التعافي وتقلل خطر الوفاة بنسبة تصل إلى \(40\%\).  </a:t>
            </a:r>
          </a:p>
          <a:p>
            <a:pPr marR="0" lvl="0" algn="r" defTabSz="914400" rtl="1"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ar-IQ" sz="3200" b="0" i="0" u="none" strike="noStrike" kern="1200" cap="none" spc="0" normalizeH="0" baseline="0" noProof="0" dirty="0">
                <a:ln>
                  <a:noFill/>
                </a:ln>
                <a:solidFill>
                  <a:srgbClr val="C00000"/>
                </a:solidFill>
                <a:effectLst/>
                <a:highlight>
                  <a:srgbClr val="7CE260"/>
                </a:highlight>
                <a:uLnTx/>
                <a:uFillTx/>
                <a:latin typeface="Calibri" panose="020F0502020204030204"/>
                <a:ea typeface="+mn-ea"/>
                <a:cs typeface="Arial" panose="020B0604020202020204" pitchFamily="34" charset="0"/>
              </a:rPr>
              <a:t>التحكم في الوزن</a:t>
            </a:r>
            <a:r>
              <a:rPr kumimoji="0" lang="ar-IQ" sz="32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تساعد التمارين في الحفاظ على وزن صحي، وهو عامل مهم في الوقاية من السرطان وتقليل خطر عودته.  </a:t>
            </a:r>
          </a:p>
          <a:p>
            <a:pPr marR="0" lvl="0" algn="r" defTabSz="914400" rtl="1"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ar-IQ" sz="3200" b="0" i="0" u="none" strike="noStrike" kern="1200" cap="none" spc="0" normalizeH="0" baseline="0" noProof="0" dirty="0">
                <a:ln>
                  <a:noFill/>
                </a:ln>
                <a:solidFill>
                  <a:srgbClr val="C00000"/>
                </a:solidFill>
                <a:effectLst/>
                <a:highlight>
                  <a:srgbClr val="7CE260"/>
                </a:highlight>
                <a:uLnTx/>
                <a:uFillTx/>
                <a:latin typeface="Calibri" panose="020F0502020204030204"/>
                <a:ea typeface="+mn-ea"/>
                <a:cs typeface="Arial" panose="020B0604020202020204" pitchFamily="34" charset="0"/>
              </a:rPr>
              <a:t>تحسين الصحة النفسية والبدنية</a:t>
            </a:r>
            <a:r>
              <a:rPr kumimoji="0" lang="ar-IQ" sz="32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تقلل من الآثار الجانبية للعلاج، مثل التعب وزيادة الوزن، وتحسن المزاج.  </a:t>
            </a:r>
          </a:p>
          <a:p>
            <a:pPr marR="0" lvl="0" algn="r" defTabSz="914400" rtl="1"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ar-IQ" sz="3200" b="0" i="0" u="none" strike="noStrike" kern="1200" cap="none" spc="0" normalizeH="0" baseline="0" noProof="0" dirty="0">
                <a:ln>
                  <a:noFill/>
                </a:ln>
                <a:solidFill>
                  <a:srgbClr val="C00000"/>
                </a:solidFill>
                <a:effectLst/>
                <a:highlight>
                  <a:srgbClr val="7CE260"/>
                </a:highlight>
                <a:uLnTx/>
                <a:uFillTx/>
                <a:latin typeface="Calibri" panose="020F0502020204030204"/>
                <a:ea typeface="+mn-ea"/>
                <a:cs typeface="Arial" panose="020B0604020202020204" pitchFamily="34" charset="0"/>
              </a:rPr>
              <a:t>تقوية الجهاز المناعي</a:t>
            </a:r>
            <a:r>
              <a:rPr kumimoji="0" lang="ar-IQ" sz="32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 تعزز التمارين جهاز المناعة، مما يزيد من قدرة الجسم على اكتشاف الخلايا السرطانية وتدميرها.          </a:t>
            </a:r>
          </a:p>
          <a:p>
            <a:pPr marL="0" marR="0" lvl="0" indent="0" algn="r" defTabSz="914400" rtl="1" eaLnBrk="1" fontAlgn="auto" latinLnBrk="0" hangingPunct="1">
              <a:lnSpc>
                <a:spcPct val="90000"/>
              </a:lnSpc>
              <a:spcBef>
                <a:spcPts val="1000"/>
              </a:spcBef>
              <a:spcAft>
                <a:spcPts val="0"/>
              </a:spcAft>
              <a:buClrTx/>
              <a:buSzTx/>
              <a:buNone/>
              <a:tabLst/>
              <a:defRPr/>
            </a:pPr>
            <a:endParaRPr lang="en-US" dirty="0"/>
          </a:p>
        </p:txBody>
      </p:sp>
      <p:pic>
        <p:nvPicPr>
          <p:cNvPr id="6" name="Picture 5">
            <a:extLst>
              <a:ext uri="{FF2B5EF4-FFF2-40B4-BE49-F238E27FC236}">
                <a16:creationId xmlns:a16="http://schemas.microsoft.com/office/drawing/2014/main" id="{3591875B-D4A2-CEA2-903E-2070A12B074D}"/>
              </a:ext>
            </a:extLst>
          </p:cNvPr>
          <p:cNvPicPr>
            <a:picLocks noChangeAspect="1"/>
          </p:cNvPicPr>
          <p:nvPr/>
        </p:nvPicPr>
        <p:blipFill>
          <a:blip r:embed="rId2"/>
          <a:stretch>
            <a:fillRect/>
          </a:stretch>
        </p:blipFill>
        <p:spPr>
          <a:xfrm>
            <a:off x="0" y="281353"/>
            <a:ext cx="5310554" cy="6154615"/>
          </a:xfrm>
          <a:prstGeom prst="rect">
            <a:avLst/>
          </a:prstGeom>
        </p:spPr>
      </p:pic>
    </p:spTree>
    <p:extLst>
      <p:ext uri="{BB962C8B-B14F-4D97-AF65-F5344CB8AC3E}">
        <p14:creationId xmlns:p14="http://schemas.microsoft.com/office/powerpoint/2010/main" val="3998842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12192000" cy="1341438"/>
          </a:xfrm>
          <a:solidFill>
            <a:srgbClr val="FFDDDD">
              <a:alpha val="45000"/>
            </a:srgbClr>
          </a:solidFill>
        </p:spPr>
        <p:style>
          <a:lnRef idx="1">
            <a:schemeClr val="accent4"/>
          </a:lnRef>
          <a:fillRef idx="3">
            <a:schemeClr val="accent4"/>
          </a:fillRef>
          <a:effectRef idx="2">
            <a:schemeClr val="accent4"/>
          </a:effectRef>
          <a:fontRef idx="minor">
            <a:schemeClr val="lt1"/>
          </a:fontRef>
        </p:style>
        <p:txBody>
          <a:bodyPr/>
          <a:lstStyle/>
          <a:p>
            <a:pPr algn="ctr"/>
            <a:r>
              <a:rPr lang="ar-IQ" b="1" dirty="0">
                <a:solidFill>
                  <a:srgbClr val="CC3399"/>
                </a:solidFill>
                <a:latin typeface="+mj-lt"/>
                <a:ea typeface="+mj-ea"/>
                <a:cs typeface="+mj-cs"/>
              </a:rPr>
              <a:t>أكتوبر الوردي</a:t>
            </a:r>
            <a:endParaRPr lang="en-US" b="1" dirty="0">
              <a:solidFill>
                <a:srgbClr val="CC3399"/>
              </a:solidFill>
              <a:latin typeface="+mj-lt"/>
              <a:ea typeface="+mj-ea"/>
              <a:cs typeface="+mj-cs"/>
            </a:endParaRPr>
          </a:p>
        </p:txBody>
      </p:sp>
      <p:sp>
        <p:nvSpPr>
          <p:cNvPr id="3" name="Content Placeholder 2"/>
          <p:cNvSpPr>
            <a:spLocks noGrp="1"/>
          </p:cNvSpPr>
          <p:nvPr>
            <p:ph idx="4294967295"/>
          </p:nvPr>
        </p:nvSpPr>
        <p:spPr>
          <a:xfrm>
            <a:off x="0" y="1341438"/>
            <a:ext cx="12192000" cy="5516562"/>
          </a:xfrm>
          <a:solidFill>
            <a:srgbClr val="FFDDDD">
              <a:alpha val="44000"/>
            </a:srgbClr>
          </a:solidFill>
        </p:spPr>
        <p:txBody>
          <a:bodyPr>
            <a:normAutofit/>
          </a:bodyPr>
          <a:lstStyle/>
          <a:p>
            <a:pPr marL="0" indent="0" algn="r">
              <a:buNone/>
            </a:pPr>
            <a:r>
              <a:rPr lang="ar-IQ" sz="3600" dirty="0">
                <a:solidFill>
                  <a:srgbClr val="C00000"/>
                </a:solidFill>
                <a:cs typeface="+mj-cs"/>
              </a:rPr>
              <a:t>أماعلى المستوى الدولي بدأ العمل في أكتوبر 2006 حيث تقوم مواقع حول العالم باتخاذ اللون الزهري أو الوردي كشعار لها من أجل التوعية من مخاطر سرطان الثدي.</a:t>
            </a:r>
          </a:p>
          <a:p>
            <a:pPr marL="0" indent="0" algn="r">
              <a:buNone/>
            </a:pPr>
            <a:r>
              <a:rPr lang="en-US" sz="3600" dirty="0">
                <a:solidFill>
                  <a:srgbClr val="C00000"/>
                </a:solidFill>
                <a:highlight>
                  <a:srgbClr val="FFFFFF"/>
                </a:highlight>
                <a:cs typeface="+mj-cs"/>
              </a:rPr>
              <a:t>National Breast Cancer Awareness Month NBCAM</a:t>
            </a:r>
            <a:endParaRPr lang="ar-IQ" sz="3600" dirty="0">
              <a:solidFill>
                <a:srgbClr val="C00000"/>
              </a:solidFill>
              <a:highlight>
                <a:srgbClr val="FFFFFF"/>
              </a:highlight>
              <a:cs typeface="+mj-cs"/>
            </a:endParaRPr>
          </a:p>
          <a:p>
            <a:pPr marL="0" indent="0" algn="r">
              <a:buNone/>
            </a:pPr>
            <a:r>
              <a:rPr lang="ar-IQ" sz="3600" dirty="0">
                <a:solidFill>
                  <a:srgbClr val="C00000"/>
                </a:solidFill>
                <a:cs typeface="+mj-cs"/>
              </a:rPr>
              <a:t>هذا الشهر الذي تهتم به مؤسسات عالمية، يهدف بصورة أساسية إلى :</a:t>
            </a:r>
          </a:p>
          <a:p>
            <a:pPr algn="r" rtl="1">
              <a:buFont typeface="Wingdings" panose="05000000000000000000" pitchFamily="2" charset="2"/>
              <a:buChar char="q"/>
            </a:pPr>
            <a:r>
              <a:rPr lang="ar-IQ" sz="3600" dirty="0">
                <a:solidFill>
                  <a:srgbClr val="C00000"/>
                </a:solidFill>
                <a:highlight>
                  <a:srgbClr val="00FFFF"/>
                </a:highlight>
                <a:cs typeface="+mj-cs"/>
              </a:rPr>
              <a:t> التوعية بالمرض  تشمل أسبابه وطرق الوقاية</a:t>
            </a:r>
          </a:p>
          <a:p>
            <a:pPr algn="r" rtl="1">
              <a:buFont typeface="Wingdings" panose="05000000000000000000" pitchFamily="2" charset="2"/>
              <a:buChar char="q"/>
            </a:pPr>
            <a:r>
              <a:rPr lang="ar-IQ" sz="3600" dirty="0">
                <a:solidFill>
                  <a:srgbClr val="C00000"/>
                </a:solidFill>
                <a:highlight>
                  <a:srgbClr val="00FFFF"/>
                </a:highlight>
                <a:cs typeface="+mj-cs"/>
              </a:rPr>
              <a:t> مشاركة المعلومات حوله</a:t>
            </a:r>
          </a:p>
          <a:p>
            <a:pPr algn="r" rtl="1">
              <a:buFont typeface="Wingdings" panose="05000000000000000000" pitchFamily="2" charset="2"/>
              <a:buChar char="q"/>
            </a:pPr>
            <a:r>
              <a:rPr lang="ar-IQ" sz="3600" dirty="0">
                <a:solidFill>
                  <a:srgbClr val="C00000"/>
                </a:solidFill>
                <a:highlight>
                  <a:srgbClr val="00FFFF"/>
                </a:highlight>
                <a:cs typeface="+mj-cs"/>
              </a:rPr>
              <a:t> إضافة إلى توفير خدمات الكشف والفحص المتعلقة به</a:t>
            </a:r>
          </a:p>
          <a:p>
            <a:pPr algn="r" rtl="1">
              <a:buFont typeface="Wingdings" panose="05000000000000000000" pitchFamily="2" charset="2"/>
              <a:buChar char="q"/>
            </a:pPr>
            <a:r>
              <a:rPr lang="ar-IQ" sz="3600" dirty="0">
                <a:solidFill>
                  <a:srgbClr val="C00000"/>
                </a:solidFill>
                <a:highlight>
                  <a:srgbClr val="00FFFF"/>
                </a:highlight>
                <a:cs typeface="+mj-cs"/>
              </a:rPr>
              <a:t> الدعم تقديم المعلومات والمساندة ضد هذا المرض</a:t>
            </a:r>
            <a:endParaRPr lang="en-US" sz="3600" dirty="0">
              <a:solidFill>
                <a:srgbClr val="C00000"/>
              </a:solidFill>
              <a:highlight>
                <a:srgbClr val="00FFFF"/>
              </a:highlight>
              <a:cs typeface="+mj-cs"/>
            </a:endParaRPr>
          </a:p>
        </p:txBody>
      </p:sp>
      <p:pic>
        <p:nvPicPr>
          <p:cNvPr id="4" name="Picture 3">
            <a:extLst>
              <a:ext uri="{FF2B5EF4-FFF2-40B4-BE49-F238E27FC236}">
                <a16:creationId xmlns:a16="http://schemas.microsoft.com/office/drawing/2014/main" id="{21915356-1AD6-75C4-98FC-933E6C90FD61}"/>
              </a:ext>
            </a:extLst>
          </p:cNvPr>
          <p:cNvPicPr>
            <a:picLocks noChangeAspect="1"/>
          </p:cNvPicPr>
          <p:nvPr/>
        </p:nvPicPr>
        <p:blipFill>
          <a:blip r:embed="rId2"/>
          <a:stretch>
            <a:fillRect/>
          </a:stretch>
        </p:blipFill>
        <p:spPr>
          <a:xfrm>
            <a:off x="-2" y="4099719"/>
            <a:ext cx="4277034" cy="2657577"/>
          </a:xfrm>
          <a:prstGeom prst="rect">
            <a:avLst/>
          </a:prstGeom>
        </p:spPr>
      </p:pic>
    </p:spTree>
    <p:extLst>
      <p:ext uri="{BB962C8B-B14F-4D97-AF65-F5344CB8AC3E}">
        <p14:creationId xmlns:p14="http://schemas.microsoft.com/office/powerpoint/2010/main" val="3829939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2FD6EB-2AB9-0948-F190-1391AF7EDCB1}"/>
              </a:ext>
            </a:extLst>
          </p:cNvPr>
          <p:cNvSpPr>
            <a:spLocks noGrp="1"/>
          </p:cNvSpPr>
          <p:nvPr>
            <p:ph idx="1"/>
          </p:nvPr>
        </p:nvSpPr>
        <p:spPr>
          <a:xfrm>
            <a:off x="2268416" y="334108"/>
            <a:ext cx="8229600" cy="1055078"/>
          </a:xfrm>
        </p:spPr>
        <p:txBody>
          <a:bodyPr>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ar-IQ" sz="4400" b="1" i="1" u="sng" strike="noStrike" kern="1200" cap="none" spc="0" normalizeH="0" baseline="0" noProof="0" dirty="0">
                <a:ln>
                  <a:noFill/>
                </a:ln>
                <a:solidFill>
                  <a:srgbClr val="CC3399"/>
                </a:solidFill>
                <a:effectLst/>
                <a:uLnTx/>
                <a:uFillTx/>
                <a:latin typeface="Calibri" panose="020F0502020204030204"/>
                <a:ea typeface="+mn-ea"/>
                <a:cs typeface="+mj-cs"/>
              </a:rPr>
              <a:t> تقليل التعرض لفحص الإشعاع</a:t>
            </a:r>
          </a:p>
        </p:txBody>
      </p:sp>
      <p:pic>
        <p:nvPicPr>
          <p:cNvPr id="5" name="Picture 4">
            <a:extLst>
              <a:ext uri="{FF2B5EF4-FFF2-40B4-BE49-F238E27FC236}">
                <a16:creationId xmlns:a16="http://schemas.microsoft.com/office/drawing/2014/main" id="{02DA804A-021D-0649-6CEE-960F7FCAB5FE}"/>
              </a:ext>
            </a:extLst>
          </p:cNvPr>
          <p:cNvPicPr>
            <a:picLocks noChangeAspect="1"/>
          </p:cNvPicPr>
          <p:nvPr/>
        </p:nvPicPr>
        <p:blipFill>
          <a:blip r:embed="rId2"/>
          <a:stretch>
            <a:fillRect/>
          </a:stretch>
        </p:blipFill>
        <p:spPr>
          <a:xfrm>
            <a:off x="1919287" y="1772382"/>
            <a:ext cx="8353425" cy="4895850"/>
          </a:xfrm>
          <a:prstGeom prst="rect">
            <a:avLst/>
          </a:prstGeom>
        </p:spPr>
      </p:pic>
    </p:spTree>
    <p:extLst>
      <p:ext uri="{BB962C8B-B14F-4D97-AF65-F5344CB8AC3E}">
        <p14:creationId xmlns:p14="http://schemas.microsoft.com/office/powerpoint/2010/main" val="34567713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2BCEA3-7E4A-F3AC-9E83-094DFF020B32}"/>
              </a:ext>
            </a:extLst>
          </p:cNvPr>
          <p:cNvSpPr>
            <a:spLocks noGrp="1"/>
          </p:cNvSpPr>
          <p:nvPr>
            <p:ph idx="1"/>
          </p:nvPr>
        </p:nvSpPr>
        <p:spPr>
          <a:xfrm>
            <a:off x="5183187" y="263769"/>
            <a:ext cx="6721597" cy="6453554"/>
          </a:xfrm>
        </p:spPr>
        <p:txBody>
          <a:bodyPr>
            <a:normAutofit lnSpcReduction="10000"/>
          </a:bodyPr>
          <a:lstStyle/>
          <a:p>
            <a:pPr marL="0" indent="0" algn="ctr">
              <a:buNone/>
              <a:defRPr/>
            </a:pPr>
            <a:r>
              <a:rPr lang="ar-IQ" sz="4400" b="1" i="1" u="sng" dirty="0">
                <a:solidFill>
                  <a:srgbClr val="CC3399"/>
                </a:solidFill>
                <a:latin typeface="Calibri" panose="020F0502020204030204"/>
                <a:cs typeface="+mj-cs"/>
              </a:rPr>
              <a:t>النوم </a:t>
            </a:r>
            <a:endParaRPr lang="ar-IQ" sz="4400" b="1" i="1" u="sng" dirty="0">
              <a:solidFill>
                <a:srgbClr val="C00000"/>
              </a:solidFill>
              <a:latin typeface="Calibri" panose="020F0502020204030204"/>
              <a:cs typeface="+mj-cs"/>
            </a:endParaRPr>
          </a:p>
          <a:p>
            <a:pPr marR="0" lvl="0" algn="r" defTabSz="914400" rtl="1"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ar-IQ" b="0" i="0" u="none" strike="noStrike" kern="1200" cap="none" spc="0" normalizeH="0" baseline="0" noProof="0" dirty="0">
                <a:ln>
                  <a:noFill/>
                </a:ln>
                <a:solidFill>
                  <a:srgbClr val="C00000"/>
                </a:solidFill>
                <a:effectLst/>
                <a:uLnTx/>
                <a:uFillTx/>
                <a:latin typeface="Calibri" panose="020F0502020204030204"/>
                <a:ea typeface="+mn-ea"/>
                <a:cs typeface="+mj-cs"/>
              </a:rPr>
              <a:t>أظهرت دراسة حديثة في أغسطس 20</a:t>
            </a:r>
            <a:r>
              <a:rPr lang="ar-IQ" dirty="0">
                <a:solidFill>
                  <a:srgbClr val="C00000"/>
                </a:solidFill>
                <a:latin typeface="Calibri" panose="020F0502020204030204"/>
                <a:cs typeface="+mj-cs"/>
              </a:rPr>
              <a:t>25</a:t>
            </a:r>
            <a:r>
              <a:rPr kumimoji="0" lang="ar-IQ" b="0" i="0" u="none" strike="noStrike" kern="1200" cap="none" spc="0" normalizeH="0" baseline="0" noProof="0" dirty="0">
                <a:ln>
                  <a:noFill/>
                </a:ln>
                <a:solidFill>
                  <a:srgbClr val="C00000"/>
                </a:solidFill>
                <a:effectLst/>
                <a:uLnTx/>
                <a:uFillTx/>
                <a:latin typeface="Calibri" panose="020F0502020204030204"/>
                <a:ea typeface="+mn-ea"/>
                <a:cs typeface="+mj-cs"/>
              </a:rPr>
              <a:t> وجود علاقة بين نقص النوم وظهور أشكال أورام سرطان الثدي لدي النساء .</a:t>
            </a:r>
          </a:p>
          <a:p>
            <a:pPr marR="0" lvl="0" algn="r" defTabSz="914400" rtl="1"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ar-IQ" b="0" i="0" u="none" strike="noStrike" kern="1200" cap="none" spc="0" normalizeH="0" baseline="0" noProof="0" dirty="0">
                <a:ln>
                  <a:noFill/>
                </a:ln>
                <a:solidFill>
                  <a:srgbClr val="C00000"/>
                </a:solidFill>
                <a:effectLst/>
                <a:uLnTx/>
                <a:uFillTx/>
                <a:latin typeface="Calibri" panose="020F0502020204030204"/>
                <a:ea typeface="+mn-ea"/>
                <a:cs typeface="+mj-cs"/>
              </a:rPr>
              <a:t> </a:t>
            </a:r>
            <a:r>
              <a:rPr lang="ar-IQ" sz="3600" dirty="0">
                <a:solidFill>
                  <a:srgbClr val="C00000"/>
                </a:solidFill>
                <a:highlight>
                  <a:srgbClr val="00FFFF"/>
                </a:highlight>
                <a:cs typeface="+mj-cs"/>
              </a:rPr>
              <a:t>النوم الكافي لا يمنع سرطان الثدي،</a:t>
            </a:r>
            <a:r>
              <a:rPr lang="ar-IQ" sz="3600" dirty="0">
                <a:solidFill>
                  <a:srgbClr val="C00000"/>
                </a:solidFill>
                <a:cs typeface="+mj-cs"/>
              </a:rPr>
              <a:t> </a:t>
            </a:r>
            <a:r>
              <a:rPr lang="ar-IQ" sz="3600" dirty="0">
                <a:solidFill>
                  <a:srgbClr val="C00000"/>
                </a:solidFill>
                <a:highlight>
                  <a:srgbClr val="FFFF99"/>
                </a:highlight>
                <a:cs typeface="+mj-cs"/>
              </a:rPr>
              <a:t>لكن اضطرابات النوم، مثل قلة النوم أو النوم لساعات طويلة جداً (أكثر من 9 ساعات)، </a:t>
            </a:r>
            <a:r>
              <a:rPr lang="ar-IQ" sz="3600" dirty="0">
                <a:solidFill>
                  <a:srgbClr val="C00000"/>
                </a:solidFill>
                <a:cs typeface="+mj-cs"/>
              </a:rPr>
              <a:t>قد تزيد من خطر الإصابة أو تؤثر سلباً على فرص النجاة. على الجانب الآخر، فإن الاستيقاظ مبكراً قد يرتبط بانخفاض </a:t>
            </a:r>
            <a:r>
              <a:rPr lang="ar-IQ" sz="3600">
                <a:solidFill>
                  <a:srgbClr val="C00000"/>
                </a:solidFill>
                <a:cs typeface="+mj-cs"/>
              </a:rPr>
              <a:t>خطر الإصابة بسبب اضطراب هرمون الميلاتونين الذي يحمل صفات مضادة للسرطان.</a:t>
            </a:r>
            <a:endParaRPr lang="en-US" sz="3600" dirty="0">
              <a:solidFill>
                <a:srgbClr val="C00000"/>
              </a:solidFill>
              <a:cs typeface="+mj-cs"/>
            </a:endParaRPr>
          </a:p>
        </p:txBody>
      </p:sp>
      <p:pic>
        <p:nvPicPr>
          <p:cNvPr id="5" name="Picture 4">
            <a:extLst>
              <a:ext uri="{FF2B5EF4-FFF2-40B4-BE49-F238E27FC236}">
                <a16:creationId xmlns:a16="http://schemas.microsoft.com/office/drawing/2014/main" id="{28F81BF0-F15F-5518-0A25-73DF4CC93D34}"/>
              </a:ext>
            </a:extLst>
          </p:cNvPr>
          <p:cNvPicPr>
            <a:picLocks noChangeAspect="1"/>
          </p:cNvPicPr>
          <p:nvPr/>
        </p:nvPicPr>
        <p:blipFill>
          <a:blip r:embed="rId2"/>
          <a:stretch>
            <a:fillRect/>
          </a:stretch>
        </p:blipFill>
        <p:spPr>
          <a:xfrm>
            <a:off x="287217" y="1195754"/>
            <a:ext cx="4595232" cy="4167554"/>
          </a:xfrm>
          <a:prstGeom prst="rect">
            <a:avLst/>
          </a:prstGeom>
        </p:spPr>
      </p:pic>
    </p:spTree>
    <p:extLst>
      <p:ext uri="{BB962C8B-B14F-4D97-AF65-F5344CB8AC3E}">
        <p14:creationId xmlns:p14="http://schemas.microsoft.com/office/powerpoint/2010/main" val="24459916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62A463-3361-AE78-2451-42BFF42E7E6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940968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15F6BD-8272-65C0-5CE8-667D9F102D7A}"/>
              </a:ext>
            </a:extLst>
          </p:cNvPr>
          <p:cNvSpPr>
            <a:spLocks noGrp="1"/>
          </p:cNvSpPr>
          <p:nvPr>
            <p:ph type="title"/>
          </p:nvPr>
        </p:nvSpPr>
        <p:spPr/>
        <p:txBody>
          <a:bodyPr>
            <a:normAutofit/>
          </a:bodyPr>
          <a:lstStyle/>
          <a:p>
            <a:pPr algn="ctr">
              <a:spcBef>
                <a:spcPts val="1000"/>
              </a:spcBef>
              <a:defRPr/>
            </a:pPr>
            <a:r>
              <a:rPr lang="ar-IQ" b="1" i="1" u="sng" dirty="0">
                <a:solidFill>
                  <a:srgbClr val="CC3399"/>
                </a:solidFill>
                <a:latin typeface="Calibri" panose="020F0502020204030204"/>
                <a:ea typeface="+mn-ea"/>
              </a:rPr>
              <a:t>اطعمة للوقاية من سرطان الثدي</a:t>
            </a:r>
            <a:endParaRPr lang="en-US" b="1" i="1" u="sng" dirty="0">
              <a:solidFill>
                <a:srgbClr val="CC3399"/>
              </a:solidFill>
              <a:latin typeface="Calibri" panose="020F0502020204030204"/>
              <a:ea typeface="+mn-ea"/>
            </a:endParaRPr>
          </a:p>
        </p:txBody>
      </p:sp>
      <p:pic>
        <p:nvPicPr>
          <p:cNvPr id="11" name="Content Placeholder 10">
            <a:extLst>
              <a:ext uri="{FF2B5EF4-FFF2-40B4-BE49-F238E27FC236}">
                <a16:creationId xmlns:a16="http://schemas.microsoft.com/office/drawing/2014/main" id="{655065DB-5BB5-0A17-B02B-7525CBC3FF92}"/>
              </a:ext>
            </a:extLst>
          </p:cNvPr>
          <p:cNvPicPr>
            <a:picLocks noGrp="1" noChangeAspect="1"/>
          </p:cNvPicPr>
          <p:nvPr>
            <p:ph sz="half" idx="1"/>
          </p:nvPr>
        </p:nvPicPr>
        <p:blipFill>
          <a:blip r:embed="rId2"/>
          <a:stretch>
            <a:fillRect/>
          </a:stretch>
        </p:blipFill>
        <p:spPr>
          <a:xfrm>
            <a:off x="492369" y="1690688"/>
            <a:ext cx="5181600" cy="4318000"/>
          </a:xfrm>
          <a:prstGeom prst="rect">
            <a:avLst/>
          </a:prstGeom>
        </p:spPr>
      </p:pic>
      <p:sp>
        <p:nvSpPr>
          <p:cNvPr id="8" name="Content Placeholder 7">
            <a:extLst>
              <a:ext uri="{FF2B5EF4-FFF2-40B4-BE49-F238E27FC236}">
                <a16:creationId xmlns:a16="http://schemas.microsoft.com/office/drawing/2014/main" id="{99060C4D-F9A8-36CA-82CD-AD0F153AE9D2}"/>
              </a:ext>
            </a:extLst>
          </p:cNvPr>
          <p:cNvSpPr>
            <a:spLocks noGrp="1"/>
          </p:cNvSpPr>
          <p:nvPr>
            <p:ph sz="half" idx="2"/>
          </p:nvPr>
        </p:nvSpPr>
        <p:spPr>
          <a:xfrm>
            <a:off x="6172199" y="1690688"/>
            <a:ext cx="5679831" cy="4486275"/>
          </a:xfrm>
          <a:solidFill>
            <a:srgbClr val="FFDDDD">
              <a:alpha val="41000"/>
            </a:srgbClr>
          </a:solidFill>
        </p:spPr>
        <p:txBody>
          <a:bodyPr>
            <a:normAutofit/>
          </a:bodyPr>
          <a:lstStyle/>
          <a:p>
            <a:pPr algn="r" rtl="1">
              <a:buFont typeface="Wingdings" panose="05000000000000000000" pitchFamily="2" charset="2"/>
              <a:buChar char="q"/>
            </a:pPr>
            <a:r>
              <a:rPr lang="ar-IQ" sz="4000" dirty="0">
                <a:solidFill>
                  <a:srgbClr val="AC144E"/>
                </a:solidFill>
              </a:rPr>
              <a:t>للوقاية من سرطان الثدي، يُنصح بالتركيز على نظام غذائي صحي غني </a:t>
            </a:r>
            <a:r>
              <a:rPr lang="ar-IQ" sz="4000" dirty="0">
                <a:solidFill>
                  <a:srgbClr val="AC144E"/>
                </a:solidFill>
                <a:highlight>
                  <a:srgbClr val="D5FFFF"/>
                </a:highlight>
              </a:rPr>
              <a:t>بالفواكه والخضروات والبقوليات والمكسرات وزيت الزيتون.</a:t>
            </a:r>
          </a:p>
          <a:p>
            <a:pPr algn="r" rtl="1">
              <a:buFont typeface="Wingdings" panose="05000000000000000000" pitchFamily="2" charset="2"/>
              <a:buChar char="q"/>
            </a:pPr>
            <a:r>
              <a:rPr lang="ar-IQ" sz="4000" dirty="0">
                <a:solidFill>
                  <a:srgbClr val="AC144E"/>
                </a:solidFill>
              </a:rPr>
              <a:t>الأطعمة الغنية بـ </a:t>
            </a:r>
            <a:r>
              <a:rPr lang="ar-IQ" sz="4000" dirty="0">
                <a:solidFill>
                  <a:srgbClr val="AC144E"/>
                </a:solidFill>
                <a:highlight>
                  <a:srgbClr val="D5FFFF"/>
                </a:highlight>
              </a:rPr>
              <a:t>«أوميغا 3» والفيتامين «د».</a:t>
            </a:r>
            <a:endParaRPr lang="en-US" sz="4000" dirty="0">
              <a:solidFill>
                <a:srgbClr val="AC144E"/>
              </a:solidFill>
              <a:highlight>
                <a:srgbClr val="D5FFFF"/>
              </a:highlight>
            </a:endParaRPr>
          </a:p>
        </p:txBody>
      </p:sp>
    </p:spTree>
    <p:extLst>
      <p:ext uri="{BB962C8B-B14F-4D97-AF65-F5344CB8AC3E}">
        <p14:creationId xmlns:p14="http://schemas.microsoft.com/office/powerpoint/2010/main" val="367911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13D00A-D781-89E3-8AD0-88D776B2FEB5}"/>
              </a:ext>
            </a:extLst>
          </p:cNvPr>
          <p:cNvSpPr>
            <a:spLocks noGrp="1"/>
          </p:cNvSpPr>
          <p:nvPr>
            <p:ph type="title"/>
          </p:nvPr>
        </p:nvSpPr>
        <p:spPr/>
        <p:txBody>
          <a:bodyPr>
            <a:normAutofit/>
          </a:bodyPr>
          <a:lstStyle/>
          <a:p>
            <a:pPr algn="ctr"/>
            <a:r>
              <a:rPr lang="ar-IQ" sz="5400" b="1" i="1" u="sng" dirty="0">
                <a:solidFill>
                  <a:srgbClr val="CC3399"/>
                </a:solidFill>
                <a:latin typeface="Calibri" panose="020F0502020204030204"/>
                <a:ea typeface="+mn-ea"/>
              </a:rPr>
              <a:t>الفواكه</a:t>
            </a:r>
            <a:r>
              <a:rPr lang="ar-IQ" sz="5400" b="1" dirty="0">
                <a:solidFill>
                  <a:srgbClr val="AC144E"/>
                </a:solidFill>
              </a:rPr>
              <a:t> </a:t>
            </a:r>
            <a:endParaRPr lang="en-US" sz="5400" b="1" dirty="0">
              <a:solidFill>
                <a:srgbClr val="AC144E"/>
              </a:solidFill>
            </a:endParaRPr>
          </a:p>
        </p:txBody>
      </p:sp>
      <p:pic>
        <p:nvPicPr>
          <p:cNvPr id="8" name="Content Placeholder 7">
            <a:extLst>
              <a:ext uri="{FF2B5EF4-FFF2-40B4-BE49-F238E27FC236}">
                <a16:creationId xmlns:a16="http://schemas.microsoft.com/office/drawing/2014/main" id="{C34D8BF7-FA27-D430-6F2D-99BFF1AC1343}"/>
              </a:ext>
            </a:extLst>
          </p:cNvPr>
          <p:cNvPicPr>
            <a:picLocks noGrp="1" noChangeAspect="1"/>
          </p:cNvPicPr>
          <p:nvPr>
            <p:ph sz="half" idx="1"/>
          </p:nvPr>
        </p:nvPicPr>
        <p:blipFill>
          <a:blip r:embed="rId2"/>
          <a:stretch>
            <a:fillRect/>
          </a:stretch>
        </p:blipFill>
        <p:spPr>
          <a:xfrm>
            <a:off x="0" y="4682331"/>
            <a:ext cx="3569677" cy="2175669"/>
          </a:xfrm>
          <a:prstGeom prst="rect">
            <a:avLst/>
          </a:prstGeom>
        </p:spPr>
      </p:pic>
      <p:sp>
        <p:nvSpPr>
          <p:cNvPr id="7" name="Content Placeholder 6">
            <a:extLst>
              <a:ext uri="{FF2B5EF4-FFF2-40B4-BE49-F238E27FC236}">
                <a16:creationId xmlns:a16="http://schemas.microsoft.com/office/drawing/2014/main" id="{CC992AD0-75CF-5C15-1190-FED59D7CD3EE}"/>
              </a:ext>
            </a:extLst>
          </p:cNvPr>
          <p:cNvSpPr>
            <a:spLocks noGrp="1"/>
          </p:cNvSpPr>
          <p:nvPr>
            <p:ph sz="half" idx="2"/>
          </p:nvPr>
        </p:nvSpPr>
        <p:spPr/>
        <p:txBody>
          <a:bodyPr/>
          <a:lstStyle/>
          <a:p>
            <a:pPr marL="228600" marR="0" lvl="0" indent="-228600" algn="r" defTabSz="914400" rtl="1"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ar-IQ" sz="5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الرمان</a:t>
            </a:r>
          </a:p>
          <a:p>
            <a:pPr marL="228600" marR="0" lvl="0" indent="-228600" algn="r" defTabSz="914400" rtl="1"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ar-IQ" sz="5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البرتقال.</a:t>
            </a:r>
          </a:p>
          <a:p>
            <a:pPr marL="228600" marR="0" lvl="0" indent="-228600" algn="r" defTabSz="914400" rtl="1"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ar-IQ" sz="5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الليمون.</a:t>
            </a:r>
          </a:p>
          <a:p>
            <a:pPr marL="228600" marR="0" lvl="0" indent="-228600" algn="r" defTabSz="914400" rtl="1" eaLnBrk="1" fontAlgn="auto" latinLnBrk="0" hangingPunct="1">
              <a:lnSpc>
                <a:spcPct val="90000"/>
              </a:lnSpc>
              <a:spcBef>
                <a:spcPts val="1000"/>
              </a:spcBef>
              <a:spcAft>
                <a:spcPts val="0"/>
              </a:spcAft>
              <a:buClrTx/>
              <a:buSzTx/>
              <a:buFont typeface="Wingdings" panose="05000000000000000000" pitchFamily="2" charset="2"/>
              <a:buChar char="q"/>
              <a:tabLst/>
              <a:defRPr/>
            </a:pPr>
            <a:r>
              <a:rPr kumimoji="0" lang="ar-IQ" sz="5400" b="0"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الجريب فروت</a:t>
            </a:r>
          </a:p>
          <a:p>
            <a:pPr marL="228600" marR="0" lvl="0" indent="-228600" algn="r" defTabSz="914400" rtl="1" eaLnBrk="1" fontAlgn="auto" latinLnBrk="0" hangingPunct="1">
              <a:lnSpc>
                <a:spcPct val="90000"/>
              </a:lnSpc>
              <a:spcBef>
                <a:spcPts val="1000"/>
              </a:spcBef>
              <a:spcAft>
                <a:spcPts val="0"/>
              </a:spcAft>
              <a:buClrTx/>
              <a:buSzTx/>
              <a:buFont typeface="Wingdings" panose="05000000000000000000" pitchFamily="2" charset="2"/>
              <a:buChar char="q"/>
              <a:tabLst/>
              <a:defRPr/>
            </a:pPr>
            <a:r>
              <a:rPr lang="ar-IQ" sz="5400" dirty="0">
                <a:solidFill>
                  <a:srgbClr val="C00000"/>
                </a:solidFill>
                <a:latin typeface="Calibri" panose="020F0502020204030204"/>
                <a:cs typeface="Arial" panose="020B0604020202020204" pitchFamily="34" charset="0"/>
              </a:rPr>
              <a:t>التوت والفراولة </a:t>
            </a:r>
            <a:endParaRPr kumimoji="0" lang="en-US" sz="5400" b="0" i="0" u="none" strike="noStrike" kern="1200" cap="none" spc="0" normalizeH="0" baseline="0" noProof="0" dirty="0">
              <a:ln>
                <a:noFill/>
              </a:ln>
              <a:solidFill>
                <a:srgbClr val="C00000"/>
              </a:solidFill>
              <a:effectLst/>
              <a:uLnTx/>
              <a:uFillTx/>
              <a:latin typeface="Calibri" panose="020F0502020204030204"/>
              <a:ea typeface="+mn-ea"/>
              <a:cs typeface="+mn-cs"/>
            </a:endParaRPr>
          </a:p>
          <a:p>
            <a:endParaRPr lang="en-US" dirty="0"/>
          </a:p>
        </p:txBody>
      </p:sp>
      <p:pic>
        <p:nvPicPr>
          <p:cNvPr id="9" name="Picture 8">
            <a:extLst>
              <a:ext uri="{FF2B5EF4-FFF2-40B4-BE49-F238E27FC236}">
                <a16:creationId xmlns:a16="http://schemas.microsoft.com/office/drawing/2014/main" id="{5D860FD9-657F-B667-B812-9CCF320529C9}"/>
              </a:ext>
            </a:extLst>
          </p:cNvPr>
          <p:cNvPicPr>
            <a:picLocks noChangeAspect="1"/>
          </p:cNvPicPr>
          <p:nvPr/>
        </p:nvPicPr>
        <p:blipFill>
          <a:blip r:embed="rId3"/>
          <a:stretch>
            <a:fillRect/>
          </a:stretch>
        </p:blipFill>
        <p:spPr>
          <a:xfrm>
            <a:off x="-1" y="0"/>
            <a:ext cx="3569677" cy="2175669"/>
          </a:xfrm>
          <a:prstGeom prst="rect">
            <a:avLst/>
          </a:prstGeom>
        </p:spPr>
      </p:pic>
      <p:pic>
        <p:nvPicPr>
          <p:cNvPr id="10" name="Picture 9">
            <a:extLst>
              <a:ext uri="{FF2B5EF4-FFF2-40B4-BE49-F238E27FC236}">
                <a16:creationId xmlns:a16="http://schemas.microsoft.com/office/drawing/2014/main" id="{5BBE142D-63A2-093D-4EC6-2FB5BD5C9A3F}"/>
              </a:ext>
            </a:extLst>
          </p:cNvPr>
          <p:cNvPicPr>
            <a:picLocks noChangeAspect="1"/>
          </p:cNvPicPr>
          <p:nvPr/>
        </p:nvPicPr>
        <p:blipFill>
          <a:blip r:embed="rId4"/>
          <a:stretch>
            <a:fillRect/>
          </a:stretch>
        </p:blipFill>
        <p:spPr>
          <a:xfrm>
            <a:off x="1" y="2175669"/>
            <a:ext cx="3569676" cy="2506661"/>
          </a:xfrm>
          <a:prstGeom prst="rect">
            <a:avLst/>
          </a:prstGeom>
        </p:spPr>
      </p:pic>
    </p:spTree>
    <p:extLst>
      <p:ext uri="{BB962C8B-B14F-4D97-AF65-F5344CB8AC3E}">
        <p14:creationId xmlns:p14="http://schemas.microsoft.com/office/powerpoint/2010/main" val="11172341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77F427-F421-1C3F-895F-B6A640538E14}"/>
              </a:ext>
            </a:extLst>
          </p:cNvPr>
          <p:cNvSpPr>
            <a:spLocks noGrp="1"/>
          </p:cNvSpPr>
          <p:nvPr>
            <p:ph type="title"/>
          </p:nvPr>
        </p:nvSpPr>
        <p:spPr/>
        <p:txBody>
          <a:bodyPr>
            <a:normAutofit/>
          </a:bodyPr>
          <a:lstStyle/>
          <a:p>
            <a:pPr algn="ctr"/>
            <a:r>
              <a:rPr lang="ar-IQ" sz="5400" b="1" dirty="0">
                <a:solidFill>
                  <a:schemeClr val="accent6">
                    <a:lumMod val="75000"/>
                  </a:schemeClr>
                </a:solidFill>
              </a:rPr>
              <a:t>خضروات ورقية داكنة</a:t>
            </a:r>
            <a:endParaRPr lang="en-US" sz="5400" b="1" dirty="0">
              <a:solidFill>
                <a:schemeClr val="accent6">
                  <a:lumMod val="75000"/>
                </a:schemeClr>
              </a:solidFill>
            </a:endParaRPr>
          </a:p>
        </p:txBody>
      </p:sp>
      <p:pic>
        <p:nvPicPr>
          <p:cNvPr id="7" name="Content Placeholder 6">
            <a:extLst>
              <a:ext uri="{FF2B5EF4-FFF2-40B4-BE49-F238E27FC236}">
                <a16:creationId xmlns:a16="http://schemas.microsoft.com/office/drawing/2014/main" id="{8E5F4424-0871-996A-AF90-1AD8BEAE8101}"/>
              </a:ext>
            </a:extLst>
          </p:cNvPr>
          <p:cNvPicPr>
            <a:picLocks noGrp="1" noChangeAspect="1"/>
          </p:cNvPicPr>
          <p:nvPr>
            <p:ph idx="1"/>
          </p:nvPr>
        </p:nvPicPr>
        <p:blipFill>
          <a:blip r:embed="rId2"/>
          <a:stretch>
            <a:fillRect/>
          </a:stretch>
        </p:blipFill>
        <p:spPr>
          <a:xfrm>
            <a:off x="1107831" y="1825625"/>
            <a:ext cx="9882554" cy="4667250"/>
          </a:xfrm>
          <a:prstGeom prst="rect">
            <a:avLst/>
          </a:prstGeom>
        </p:spPr>
      </p:pic>
    </p:spTree>
    <p:extLst>
      <p:ext uri="{BB962C8B-B14F-4D97-AF65-F5344CB8AC3E}">
        <p14:creationId xmlns:p14="http://schemas.microsoft.com/office/powerpoint/2010/main" val="399360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7DA2EF1-7D1B-16E4-D210-388E03DA59BD}"/>
              </a:ext>
            </a:extLst>
          </p:cNvPr>
          <p:cNvSpPr>
            <a:spLocks noGrp="1"/>
          </p:cNvSpPr>
          <p:nvPr>
            <p:ph type="body" idx="1"/>
          </p:nvPr>
        </p:nvSpPr>
        <p:spPr>
          <a:xfrm>
            <a:off x="1014413" y="309562"/>
            <a:ext cx="5157787" cy="1494691"/>
          </a:xfrm>
        </p:spPr>
        <p:txBody>
          <a:bodyPr>
            <a:normAutofit fontScale="92500" lnSpcReduction="10000"/>
          </a:bodyPr>
          <a:lstStyle/>
          <a:p>
            <a:pPr algn="ctr"/>
            <a:r>
              <a:rPr lang="ar-IQ" sz="4800" dirty="0">
                <a:solidFill>
                  <a:srgbClr val="C00000"/>
                </a:solidFill>
                <a:latin typeface="Calibri Light" panose="020F0302020204030204"/>
                <a:ea typeface="+mj-ea"/>
                <a:cs typeface="Times New Roman" panose="02020603050405020304" pitchFamily="18" charset="0"/>
              </a:rPr>
              <a:t>ا</a:t>
            </a:r>
            <a:r>
              <a:rPr lang="ar-IQ" sz="4300" i="1" dirty="0">
                <a:solidFill>
                  <a:srgbClr val="CC3399"/>
                </a:solidFill>
                <a:latin typeface="Calibri" panose="020F0502020204030204"/>
                <a:cs typeface="+mj-cs"/>
              </a:rPr>
              <a:t>لأسماك الدهنية </a:t>
            </a:r>
          </a:p>
          <a:p>
            <a:pPr algn="ctr"/>
            <a:r>
              <a:rPr lang="ar-IQ" sz="4300" i="1" dirty="0">
                <a:solidFill>
                  <a:srgbClr val="CC3399"/>
                </a:solidFill>
                <a:latin typeface="Calibri" panose="020F0502020204030204"/>
                <a:cs typeface="+mj-cs"/>
              </a:rPr>
              <a:t>مثل السلمون والسردين</a:t>
            </a:r>
          </a:p>
          <a:p>
            <a:endParaRPr lang="en-US" dirty="0"/>
          </a:p>
        </p:txBody>
      </p:sp>
      <p:pic>
        <p:nvPicPr>
          <p:cNvPr id="12" name="Content Placeholder 11">
            <a:extLst>
              <a:ext uri="{FF2B5EF4-FFF2-40B4-BE49-F238E27FC236}">
                <a16:creationId xmlns:a16="http://schemas.microsoft.com/office/drawing/2014/main" id="{F7DD2F54-AD09-45D2-B4FC-18560AB9D32D}"/>
              </a:ext>
            </a:extLst>
          </p:cNvPr>
          <p:cNvPicPr>
            <a:picLocks noGrp="1" noChangeAspect="1"/>
          </p:cNvPicPr>
          <p:nvPr>
            <p:ph sz="half" idx="2"/>
          </p:nvPr>
        </p:nvPicPr>
        <p:blipFill>
          <a:blip r:embed="rId2"/>
          <a:stretch>
            <a:fillRect/>
          </a:stretch>
        </p:blipFill>
        <p:spPr>
          <a:xfrm>
            <a:off x="839787" y="1804253"/>
            <a:ext cx="5157787" cy="2865437"/>
          </a:xfrm>
          <a:prstGeom prst="rect">
            <a:avLst/>
          </a:prstGeom>
        </p:spPr>
      </p:pic>
      <p:sp>
        <p:nvSpPr>
          <p:cNvPr id="8" name="Text Placeholder 7">
            <a:extLst>
              <a:ext uri="{FF2B5EF4-FFF2-40B4-BE49-F238E27FC236}">
                <a16:creationId xmlns:a16="http://schemas.microsoft.com/office/drawing/2014/main" id="{8A4DB99A-7370-BD7E-0CD1-3901DEB8FFF8}"/>
              </a:ext>
            </a:extLst>
          </p:cNvPr>
          <p:cNvSpPr>
            <a:spLocks noGrp="1"/>
          </p:cNvSpPr>
          <p:nvPr>
            <p:ph type="body" sz="quarter" idx="3"/>
          </p:nvPr>
        </p:nvSpPr>
        <p:spPr>
          <a:xfrm>
            <a:off x="6172200" y="432655"/>
            <a:ext cx="5183188" cy="1248507"/>
          </a:xfrm>
        </p:spPr>
        <p:txBody>
          <a:bodyPr>
            <a:normAutofit fontScale="92500" lnSpcReduction="10000"/>
          </a:bodyPr>
          <a:lstStyle/>
          <a:p>
            <a:pPr algn="ctr"/>
            <a:r>
              <a:rPr lang="ar-IQ" sz="4800" i="1" dirty="0">
                <a:solidFill>
                  <a:srgbClr val="CC3399"/>
                </a:solidFill>
                <a:latin typeface="Calibri" panose="020F0502020204030204"/>
                <a:cs typeface="+mj-cs"/>
              </a:rPr>
              <a:t>المكسرات والبذور مثل الجوز</a:t>
            </a:r>
            <a:endParaRPr lang="en-US" sz="4800" i="1" dirty="0">
              <a:solidFill>
                <a:srgbClr val="CC3399"/>
              </a:solidFill>
              <a:latin typeface="Calibri" panose="020F0502020204030204"/>
              <a:cs typeface="+mj-cs"/>
            </a:endParaRPr>
          </a:p>
        </p:txBody>
      </p:sp>
      <p:pic>
        <p:nvPicPr>
          <p:cNvPr id="11" name="Content Placeholder 10">
            <a:extLst>
              <a:ext uri="{FF2B5EF4-FFF2-40B4-BE49-F238E27FC236}">
                <a16:creationId xmlns:a16="http://schemas.microsoft.com/office/drawing/2014/main" id="{3E788E61-9893-DF91-6779-CFC6C0EB5F00}"/>
              </a:ext>
            </a:extLst>
          </p:cNvPr>
          <p:cNvPicPr>
            <a:picLocks noGrp="1" noChangeAspect="1"/>
          </p:cNvPicPr>
          <p:nvPr>
            <p:ph sz="quarter" idx="4"/>
          </p:nvPr>
        </p:nvPicPr>
        <p:blipFill>
          <a:blip r:embed="rId3"/>
          <a:stretch>
            <a:fillRect/>
          </a:stretch>
        </p:blipFill>
        <p:spPr>
          <a:xfrm>
            <a:off x="6194427" y="1881554"/>
            <a:ext cx="5157785" cy="4508500"/>
          </a:xfrm>
          <a:prstGeom prst="rect">
            <a:avLst/>
          </a:prstGeom>
        </p:spPr>
      </p:pic>
      <p:pic>
        <p:nvPicPr>
          <p:cNvPr id="13" name="Picture 12">
            <a:extLst>
              <a:ext uri="{FF2B5EF4-FFF2-40B4-BE49-F238E27FC236}">
                <a16:creationId xmlns:a16="http://schemas.microsoft.com/office/drawing/2014/main" id="{D2B25367-64C5-DB58-4A8F-F4F8C04051B3}"/>
              </a:ext>
            </a:extLst>
          </p:cNvPr>
          <p:cNvPicPr>
            <a:picLocks noChangeAspect="1"/>
          </p:cNvPicPr>
          <p:nvPr/>
        </p:nvPicPr>
        <p:blipFill>
          <a:blip r:embed="rId4"/>
          <a:stretch>
            <a:fillRect/>
          </a:stretch>
        </p:blipFill>
        <p:spPr>
          <a:xfrm>
            <a:off x="839787" y="4700588"/>
            <a:ext cx="5157785" cy="1847850"/>
          </a:xfrm>
          <a:prstGeom prst="rect">
            <a:avLst/>
          </a:prstGeom>
        </p:spPr>
      </p:pic>
      <p:pic>
        <p:nvPicPr>
          <p:cNvPr id="16" name="Picture 15">
            <a:extLst>
              <a:ext uri="{FF2B5EF4-FFF2-40B4-BE49-F238E27FC236}">
                <a16:creationId xmlns:a16="http://schemas.microsoft.com/office/drawing/2014/main" id="{87A204EB-7F81-6D35-1799-E746E01E2B40}"/>
              </a:ext>
            </a:extLst>
          </p:cNvPr>
          <p:cNvPicPr>
            <a:picLocks noChangeAspect="1"/>
          </p:cNvPicPr>
          <p:nvPr/>
        </p:nvPicPr>
        <p:blipFill>
          <a:blip r:embed="rId5"/>
          <a:stretch>
            <a:fillRect/>
          </a:stretch>
        </p:blipFill>
        <p:spPr>
          <a:xfrm>
            <a:off x="839787" y="1804253"/>
            <a:ext cx="1906588" cy="1026869"/>
          </a:xfrm>
          <a:prstGeom prst="rect">
            <a:avLst/>
          </a:prstGeom>
        </p:spPr>
      </p:pic>
    </p:spTree>
    <p:extLst>
      <p:ext uri="{BB962C8B-B14F-4D97-AF65-F5344CB8AC3E}">
        <p14:creationId xmlns:p14="http://schemas.microsoft.com/office/powerpoint/2010/main" val="10431230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2BB587-90CC-ACC1-EB98-3255028F25D9}"/>
              </a:ext>
            </a:extLst>
          </p:cNvPr>
          <p:cNvSpPr>
            <a:spLocks noGrp="1"/>
          </p:cNvSpPr>
          <p:nvPr>
            <p:ph type="title"/>
          </p:nvPr>
        </p:nvSpPr>
        <p:spPr/>
        <p:txBody>
          <a:bodyPr>
            <a:normAutofit/>
          </a:bodyPr>
          <a:lstStyle/>
          <a:p>
            <a:pPr algn="ctr"/>
            <a:r>
              <a:rPr lang="ar-IQ" sz="4800" b="1" dirty="0">
                <a:solidFill>
                  <a:srgbClr val="CC3399"/>
                </a:solidFill>
              </a:rPr>
              <a:t>الدهون الغير مشبعة </a:t>
            </a:r>
            <a:endParaRPr lang="en-US" sz="4800" b="1" dirty="0">
              <a:solidFill>
                <a:srgbClr val="CC3399"/>
              </a:solidFill>
            </a:endParaRPr>
          </a:p>
        </p:txBody>
      </p:sp>
      <p:pic>
        <p:nvPicPr>
          <p:cNvPr id="7" name="Content Placeholder 6">
            <a:extLst>
              <a:ext uri="{FF2B5EF4-FFF2-40B4-BE49-F238E27FC236}">
                <a16:creationId xmlns:a16="http://schemas.microsoft.com/office/drawing/2014/main" id="{84F9495B-03E0-905B-EEFE-0718831D4A54}"/>
              </a:ext>
            </a:extLst>
          </p:cNvPr>
          <p:cNvPicPr>
            <a:picLocks noGrp="1" noChangeAspect="1"/>
          </p:cNvPicPr>
          <p:nvPr>
            <p:ph idx="1"/>
          </p:nvPr>
        </p:nvPicPr>
        <p:blipFill>
          <a:blip r:embed="rId2"/>
          <a:stretch>
            <a:fillRect/>
          </a:stretch>
        </p:blipFill>
        <p:spPr>
          <a:xfrm>
            <a:off x="838200" y="1992984"/>
            <a:ext cx="9958754" cy="4172322"/>
          </a:xfrm>
          <a:prstGeom prst="rect">
            <a:avLst/>
          </a:prstGeom>
        </p:spPr>
      </p:pic>
    </p:spTree>
    <p:extLst>
      <p:ext uri="{BB962C8B-B14F-4D97-AF65-F5344CB8AC3E}">
        <p14:creationId xmlns:p14="http://schemas.microsoft.com/office/powerpoint/2010/main" val="30124211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333375"/>
            <a:ext cx="11957050" cy="6191250"/>
          </a:xfrm>
          <a:solidFill>
            <a:srgbClr val="FFDDDD">
              <a:alpha val="45000"/>
            </a:srgbClr>
          </a:solidFill>
          <a:ln w="57150">
            <a:noFill/>
          </a:ln>
        </p:spPr>
        <p:style>
          <a:lnRef idx="1">
            <a:schemeClr val="accent3"/>
          </a:lnRef>
          <a:fillRef idx="2">
            <a:schemeClr val="accent3"/>
          </a:fillRef>
          <a:effectRef idx="1">
            <a:schemeClr val="accent3"/>
          </a:effectRef>
          <a:fontRef idx="minor">
            <a:schemeClr val="dk1"/>
          </a:fontRef>
        </p:style>
        <p:txBody>
          <a:bodyPr>
            <a:normAutofit/>
          </a:bodyPr>
          <a:lstStyle/>
          <a:p>
            <a:pPr marL="0" indent="0" algn="r">
              <a:buNone/>
            </a:pPr>
            <a:r>
              <a:rPr lang="ar-IQ" sz="4400" b="1" i="1" u="sng" dirty="0">
                <a:solidFill>
                  <a:srgbClr val="CC3399"/>
                </a:solidFill>
                <a:cs typeface="+mj-cs"/>
              </a:rPr>
              <a:t>تناول معلقة من  بذور الكتان  أو الشيا يوميا</a:t>
            </a:r>
            <a:r>
              <a:rPr lang="ar-IQ" sz="4400" b="1" i="1" u="sng" dirty="0">
                <a:solidFill>
                  <a:srgbClr val="C00000"/>
                </a:solidFill>
                <a:cs typeface="+mj-cs"/>
              </a:rPr>
              <a:t>ً </a:t>
            </a:r>
          </a:p>
          <a:p>
            <a:pPr algn="r" rtl="1">
              <a:buFont typeface="Wingdings" panose="05000000000000000000" pitchFamily="2" charset="2"/>
              <a:buChar char="q"/>
            </a:pPr>
            <a:r>
              <a:rPr lang="ar-IQ" sz="4400" dirty="0">
                <a:solidFill>
                  <a:srgbClr val="C00000"/>
                </a:solidFill>
                <a:cs typeface="+mj-cs"/>
              </a:rPr>
              <a:t>تعد قشور بذور الكتان والشيا من أغني المصادر حيث تحتوي علي مواد كيميائية  لها </a:t>
            </a:r>
            <a:r>
              <a:rPr lang="ar-IQ" sz="4400" dirty="0">
                <a:solidFill>
                  <a:srgbClr val="C00000"/>
                </a:solidFill>
                <a:highlight>
                  <a:srgbClr val="D5FFFF"/>
                </a:highlight>
                <a:cs typeface="+mj-cs"/>
              </a:rPr>
              <a:t>تأثيرات مضادة للإستروجين </a:t>
            </a:r>
            <a:r>
              <a:rPr lang="ar-IQ" sz="4400" dirty="0">
                <a:solidFill>
                  <a:srgbClr val="C00000"/>
                </a:solidFill>
                <a:cs typeface="+mj-cs"/>
              </a:rPr>
              <a:t>و التي تمنع نمو الخلايا السرطانية  .</a:t>
            </a:r>
          </a:p>
          <a:p>
            <a:pPr algn="r" rtl="1">
              <a:buFont typeface="Wingdings" panose="05000000000000000000" pitchFamily="2" charset="2"/>
              <a:buChar char="q"/>
            </a:pPr>
            <a:r>
              <a:rPr lang="ar-IQ" sz="4400" dirty="0">
                <a:solidFill>
                  <a:srgbClr val="C00000"/>
                </a:solidFill>
                <a:cs typeface="+mj-cs"/>
              </a:rPr>
              <a:t> وفي دراسة تمت علي مجموعة من النساء إنتظموا في تناول بذور الكتان، أدى إلى تقليل إنتشار نمو الخلايا السرطانية.</a:t>
            </a:r>
          </a:p>
          <a:p>
            <a:pPr marL="0" indent="0" algn="r">
              <a:buNone/>
            </a:pPr>
            <a:r>
              <a:rPr lang="ar-IQ" dirty="0">
                <a:solidFill>
                  <a:srgbClr val="C00000"/>
                </a:solidFill>
              </a:rPr>
              <a:t>. </a:t>
            </a:r>
            <a:endParaRPr lang="en-US" dirty="0">
              <a:solidFill>
                <a:srgbClr val="C00000"/>
              </a:solidFill>
            </a:endParaRPr>
          </a:p>
        </p:txBody>
      </p:sp>
      <p:pic>
        <p:nvPicPr>
          <p:cNvPr id="2" name="Picture 1">
            <a:extLst>
              <a:ext uri="{FF2B5EF4-FFF2-40B4-BE49-F238E27FC236}">
                <a16:creationId xmlns:a16="http://schemas.microsoft.com/office/drawing/2014/main" id="{7AAEA029-9B64-3090-0580-A088A7C76B06}"/>
              </a:ext>
            </a:extLst>
          </p:cNvPr>
          <p:cNvPicPr>
            <a:picLocks noChangeAspect="1"/>
          </p:cNvPicPr>
          <p:nvPr/>
        </p:nvPicPr>
        <p:blipFill>
          <a:blip r:embed="rId2"/>
          <a:stretch>
            <a:fillRect/>
          </a:stretch>
        </p:blipFill>
        <p:spPr>
          <a:xfrm>
            <a:off x="0" y="4352193"/>
            <a:ext cx="6365632" cy="2505807"/>
          </a:xfrm>
          <a:prstGeom prst="rect">
            <a:avLst/>
          </a:prstGeom>
        </p:spPr>
      </p:pic>
      <p:pic>
        <p:nvPicPr>
          <p:cNvPr id="4" name="Picture 3">
            <a:extLst>
              <a:ext uri="{FF2B5EF4-FFF2-40B4-BE49-F238E27FC236}">
                <a16:creationId xmlns:a16="http://schemas.microsoft.com/office/drawing/2014/main" id="{9489C262-F8C8-EAEA-4AA6-EDC121EC08CA}"/>
              </a:ext>
            </a:extLst>
          </p:cNvPr>
          <p:cNvPicPr>
            <a:picLocks noChangeAspect="1"/>
          </p:cNvPicPr>
          <p:nvPr/>
        </p:nvPicPr>
        <p:blipFill>
          <a:blip r:embed="rId3"/>
          <a:stretch>
            <a:fillRect/>
          </a:stretch>
        </p:blipFill>
        <p:spPr>
          <a:xfrm>
            <a:off x="6365632" y="4352193"/>
            <a:ext cx="5826368" cy="2505808"/>
          </a:xfrm>
          <a:prstGeom prst="rect">
            <a:avLst/>
          </a:prstGeom>
        </p:spPr>
      </p:pic>
    </p:spTree>
    <p:extLst>
      <p:ext uri="{BB962C8B-B14F-4D97-AF65-F5344CB8AC3E}">
        <p14:creationId xmlns:p14="http://schemas.microsoft.com/office/powerpoint/2010/main" val="6329567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AACAF2-4BA6-78CC-643A-F7FE33F2950F}"/>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585212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448047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AF3272-5F00-9F10-0A06-A5CFBD182E21}"/>
              </a:ext>
            </a:extLst>
          </p:cNvPr>
          <p:cNvSpPr>
            <a:spLocks noGrp="1"/>
          </p:cNvSpPr>
          <p:nvPr>
            <p:ph type="title"/>
          </p:nvPr>
        </p:nvSpPr>
        <p:spPr>
          <a:xfrm>
            <a:off x="0" y="1"/>
            <a:ext cx="12192000" cy="3672348"/>
          </a:xfrm>
          <a:solidFill>
            <a:srgbClr val="C8F9AD"/>
          </a:solidFill>
        </p:spPr>
        <p:txBody>
          <a:bodyPr>
            <a:normAutofit/>
          </a:bodyPr>
          <a:lstStyle/>
          <a:p>
            <a:pPr marL="0" marR="0" lvl="0" indent="0" algn="ctr" defTabSz="914400" rtl="0" eaLnBrk="1" fontAlgn="auto" latinLnBrk="0" hangingPunct="1">
              <a:lnSpc>
                <a:spcPct val="90000"/>
              </a:lnSpc>
              <a:spcBef>
                <a:spcPts val="1000"/>
              </a:spcBef>
              <a:spcAft>
                <a:spcPts val="0"/>
              </a:spcAft>
              <a:tabLst/>
              <a:defRPr/>
            </a:pPr>
            <a:r>
              <a:rPr kumimoji="0" lang="ar-IQ" sz="5600" b="1" i="1" u="none" strike="noStrike" kern="1200" cap="none" spc="0" normalizeH="0" baseline="0" noProof="0" dirty="0">
                <a:ln>
                  <a:noFill/>
                </a:ln>
                <a:solidFill>
                  <a:srgbClr val="CC3399"/>
                </a:solidFill>
                <a:effectLst/>
                <a:uLnTx/>
                <a:uFillTx/>
                <a:latin typeface="Calibri" panose="020F0502020204030204"/>
                <a:ea typeface="+mn-ea"/>
                <a:cs typeface="Arial" panose="020B0604020202020204" pitchFamily="34" charset="0"/>
              </a:rPr>
              <a:t>حفظكم الله من كل أفةً ومرض </a:t>
            </a:r>
            <a:br>
              <a:rPr kumimoji="0" lang="ar-IQ" sz="5600" b="1" i="1" u="none" strike="noStrike" kern="1200" cap="none" spc="0" normalizeH="0" baseline="0" noProof="0" dirty="0">
                <a:ln>
                  <a:noFill/>
                </a:ln>
                <a:solidFill>
                  <a:srgbClr val="CC3399"/>
                </a:solidFill>
                <a:effectLst/>
                <a:uLnTx/>
                <a:uFillTx/>
                <a:latin typeface="Calibri" panose="020F0502020204030204"/>
                <a:ea typeface="+mn-ea"/>
                <a:cs typeface="Arial" panose="020B0604020202020204" pitchFamily="34" charset="0"/>
              </a:rPr>
            </a:br>
            <a:r>
              <a:rPr kumimoji="0" lang="ar-IQ" sz="5600" b="1" i="1" u="none" strike="noStrike" kern="1200" cap="none" spc="0" normalizeH="0" baseline="0" noProof="0" dirty="0">
                <a:ln>
                  <a:noFill/>
                </a:ln>
                <a:solidFill>
                  <a:srgbClr val="CC3399"/>
                </a:solidFill>
                <a:effectLst/>
                <a:uLnTx/>
                <a:uFillTx/>
                <a:latin typeface="Calibri" panose="020F0502020204030204"/>
                <a:ea typeface="+mn-ea"/>
                <a:cs typeface="Arial" panose="020B0604020202020204" pitchFamily="34" charset="0"/>
              </a:rPr>
              <a:t>وشكراً جزيلاً لحسن أصغائكم</a:t>
            </a:r>
            <a:br>
              <a:rPr kumimoji="0" lang="en-US" sz="5600" b="1" i="1" u="none" strike="noStrike" kern="1200" cap="none" spc="0" normalizeH="0" baseline="0" noProof="0" dirty="0">
                <a:ln>
                  <a:noFill/>
                </a:ln>
                <a:solidFill>
                  <a:srgbClr val="CC0000"/>
                </a:solidFill>
                <a:effectLst/>
                <a:uLnTx/>
                <a:uFillTx/>
                <a:latin typeface="Calibri" panose="020F0502020204030204"/>
                <a:ea typeface="+mn-ea"/>
                <a:cs typeface="+mn-cs"/>
              </a:rPr>
            </a:br>
            <a:endParaRPr lang="en-US" dirty="0"/>
          </a:p>
        </p:txBody>
      </p:sp>
      <p:pic>
        <p:nvPicPr>
          <p:cNvPr id="2" name="Picture 1">
            <a:extLst>
              <a:ext uri="{FF2B5EF4-FFF2-40B4-BE49-F238E27FC236}">
                <a16:creationId xmlns:a16="http://schemas.microsoft.com/office/drawing/2014/main" id="{BE75E95D-2526-F95B-D283-761EADCC6D20}"/>
              </a:ext>
            </a:extLst>
          </p:cNvPr>
          <p:cNvPicPr>
            <a:picLocks noChangeAspect="1"/>
          </p:cNvPicPr>
          <p:nvPr/>
        </p:nvPicPr>
        <p:blipFill>
          <a:blip r:embed="rId2"/>
          <a:stretch>
            <a:fillRect/>
          </a:stretch>
        </p:blipFill>
        <p:spPr>
          <a:xfrm>
            <a:off x="-1" y="3288889"/>
            <a:ext cx="12329653" cy="3569110"/>
          </a:xfrm>
          <a:prstGeom prst="rect">
            <a:avLst/>
          </a:prstGeom>
        </p:spPr>
      </p:pic>
    </p:spTree>
    <p:extLst>
      <p:ext uri="{BB962C8B-B14F-4D97-AF65-F5344CB8AC3E}">
        <p14:creationId xmlns:p14="http://schemas.microsoft.com/office/powerpoint/2010/main" val="4093786578"/>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6669586"/>
      </p:ext>
    </p:extLst>
  </p:cSld>
  <p:clrMapOvr>
    <a:masterClrMapping/>
  </p:clrMapOvr>
</p:sld>
</file>

<file path=ppt/theme/theme1.xml><?xml version="1.0" encoding="utf-8"?>
<a:theme xmlns:a="http://schemas.openxmlformats.org/drawingml/2006/main" name="Office Theme">
  <a:themeElements>
    <a:clrScheme name="Custom 18">
      <a:dk1>
        <a:sysClr val="windowText" lastClr="000000"/>
      </a:dk1>
      <a:lt1>
        <a:sysClr val="window" lastClr="FFFFFF"/>
      </a:lt1>
      <a:dk2>
        <a:srgbClr val="454545"/>
      </a:dk2>
      <a:lt2>
        <a:srgbClr val="DADADA"/>
      </a:lt2>
      <a:accent1>
        <a:srgbClr val="BCD2F3"/>
      </a:accent1>
      <a:accent2>
        <a:srgbClr val="9D074E"/>
      </a:accent2>
      <a:accent3>
        <a:srgbClr val="7F2294"/>
      </a:accent3>
      <a:accent4>
        <a:srgbClr val="8D65EA"/>
      </a:accent4>
      <a:accent5>
        <a:srgbClr val="588FE2"/>
      </a:accent5>
      <a:accent6>
        <a:srgbClr val="127CA4"/>
      </a:accent6>
      <a:hlink>
        <a:srgbClr val="588FE2"/>
      </a:hlink>
      <a:folHlink>
        <a:srgbClr val="BCD2F3"/>
      </a:folHlink>
    </a:clrScheme>
    <a:fontScheme name="Custom 1">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1967</TotalTime>
  <Words>2911</Words>
  <Application>Microsoft Office PowerPoint</Application>
  <PresentationFormat>Widescreen</PresentationFormat>
  <Paragraphs>299</Paragraphs>
  <Slides>91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91</vt:i4>
      </vt:variant>
    </vt:vector>
  </HeadingPairs>
  <TitlesOfParts>
    <vt:vector size="101" baseType="lpstr">
      <vt:lpstr>Algerian</vt:lpstr>
      <vt:lpstr>Arial</vt:lpstr>
      <vt:lpstr>Calibri</vt:lpstr>
      <vt:lpstr>Calibri Light</vt:lpstr>
      <vt:lpstr>DecoType Naskh Variants</vt:lpstr>
      <vt:lpstr>Georgia</vt:lpstr>
      <vt:lpstr>Google Sans</vt:lpstr>
      <vt:lpstr>Times New Roman</vt:lpstr>
      <vt:lpstr>Wingdings</vt:lpstr>
      <vt:lpstr>Office Theme</vt:lpstr>
      <vt:lpstr>الاستاذة  الدكتورة داليا ثامر أحمد</vt:lpstr>
      <vt:lpstr>الاستاذة  الدكتورة داليا ثامر أحمد</vt:lpstr>
      <vt:lpstr>Objectives اهداف المحاضرة               </vt:lpstr>
      <vt:lpstr>PowerPoint Presentation</vt:lpstr>
      <vt:lpstr>PowerPoint Presentation</vt:lpstr>
      <vt:lpstr>PowerPoint Presentation</vt:lpstr>
      <vt:lpstr>أكتوبر الوردي</vt:lpstr>
      <vt:lpstr>أكتوبر الوردي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Marina Bay Sands - Singapore</vt:lpstr>
      <vt:lpstr>PowerPoint Presentation</vt:lpstr>
      <vt:lpstr>Chatsworth House joins iconic landmarks across the UK</vt:lpstr>
      <vt:lpstr>PowerPoint Presentation</vt:lpstr>
      <vt:lpstr> سرطان الثدي Breast Cancer</vt:lpstr>
      <vt:lpstr>PowerPoint Presentation</vt:lpstr>
      <vt:lpstr>PowerPoint Presentation</vt:lpstr>
      <vt:lpstr>PowerPoint Presentation</vt:lpstr>
      <vt:lpstr>الثدي من الناحية التشريحية</vt:lpstr>
      <vt:lpstr>PowerPoint Presentation</vt:lpstr>
      <vt:lpstr>أعراض سرطان الثدي</vt:lpstr>
      <vt:lpstr>PowerPoint Presentation</vt:lpstr>
      <vt:lpstr>PowerPoint Presentation</vt:lpstr>
      <vt:lpstr>PowerPoint Presentation</vt:lpstr>
      <vt:lpstr>PowerPoint Presentation</vt:lpstr>
      <vt:lpstr>PowerPoint Presentation</vt:lpstr>
      <vt:lpstr>PowerPoint Presentation</vt:lpstr>
      <vt:lpstr>عوامل الخطورة</vt:lpstr>
      <vt:lpstr>العوامل التي تزيد خطر الاصابة بالمرض</vt:lpstr>
      <vt:lpstr>PowerPoint Presentation</vt:lpstr>
      <vt:lpstr>PowerPoint Presentation</vt:lpstr>
      <vt:lpstr>PowerPoint Presentation</vt:lpstr>
      <vt:lpstr> </vt:lpstr>
      <vt:lpstr>PowerPoint Presentation</vt:lpstr>
      <vt:lpstr>ماذا عن؟</vt:lpstr>
      <vt:lpstr>سيليكون الثدي والسرطان</vt:lpstr>
      <vt:lpstr>تشخيص سرطان الثدي</vt:lpstr>
      <vt:lpstr>PowerPoint Presentation</vt:lpstr>
      <vt:lpstr>الكشف عن اورام الثجدي يتم بطرق متعددة منها </vt:lpstr>
      <vt:lpstr>الفحص الذاتي للثدي </vt:lpstr>
      <vt:lpstr>PowerPoint Presentation</vt:lpstr>
      <vt:lpstr>PowerPoint Presentation</vt:lpstr>
      <vt:lpstr>PowerPoint Presentation</vt:lpstr>
      <vt:lpstr>PowerPoint Presentation</vt:lpstr>
      <vt:lpstr>PowerPoint Presentation</vt:lpstr>
      <vt:lpstr>فحص الثدي في العيادة</vt:lpstr>
      <vt:lpstr>Mammographyتصوير الثدي الشّعاعي</vt:lpstr>
      <vt:lpstr>العمر الذي يجب فيه البدأ بفحص الماموكرافي الأستقصائي</vt:lpstr>
      <vt:lpstr>نصائح عامة قبل عمل الماموغرافي</vt:lpstr>
      <vt:lpstr>ماذا يتم أثناء التصوير ؟</vt:lpstr>
      <vt:lpstr>PowerPoint Presentation</vt:lpstr>
      <vt:lpstr>نتائج الماموغرافي </vt:lpstr>
      <vt:lpstr>PowerPoint Presentation</vt:lpstr>
      <vt:lpstr>PowerPoint Presentation</vt:lpstr>
      <vt:lpstr>PowerPoint Presentation</vt:lpstr>
      <vt:lpstr>PowerPoint Presentation</vt:lpstr>
      <vt:lpstr>) فحص بالموجات فوق الصوتية Ultrasound)</vt:lpstr>
      <vt:lpstr> الخزْعَةBiopsy</vt:lpstr>
      <vt:lpstr>فحص مستقبلات الأستروجين والبروجسترون</vt:lpstr>
      <vt:lpstr>فحوصات وراثية أو جينيّة</vt:lpstr>
      <vt:lpstr>مراحل الورم السرطاني </vt:lpstr>
      <vt:lpstr>PowerPoint Presentation</vt:lpstr>
      <vt:lpstr>PowerPoint Presentation</vt:lpstr>
      <vt:lpstr>PowerPoint Presentation</vt:lpstr>
      <vt:lpstr>علاج سرطان الثدي</vt:lpstr>
      <vt:lpstr>PowerPoint Presentation</vt:lpstr>
      <vt:lpstr>PowerPoint Presentation</vt:lpstr>
      <vt:lpstr>PowerPoint Presentation</vt:lpstr>
      <vt:lpstr>PowerPoint Presentation</vt:lpstr>
      <vt:lpstr>الوقاية من مرض سرطان الثدي</vt:lpstr>
      <vt:lpstr>PowerPoint Presentation</vt:lpstr>
      <vt:lpstr>PowerPoint Presentation</vt:lpstr>
      <vt:lpstr>PowerPoint Presentation</vt:lpstr>
      <vt:lpstr>PowerPoint Presentation</vt:lpstr>
      <vt:lpstr>PowerPoint Presentation</vt:lpstr>
      <vt:lpstr>اطعمة للوقاية من سرطان الثدي</vt:lpstr>
      <vt:lpstr>الفواكه </vt:lpstr>
      <vt:lpstr>خضروات ورقية داكنة</vt:lpstr>
      <vt:lpstr>PowerPoint Presentation</vt:lpstr>
      <vt:lpstr>الدهون الغير مشبعة </vt:lpstr>
      <vt:lpstr>PowerPoint Presentation</vt:lpstr>
      <vt:lpstr>PowerPoint Presentation</vt:lpstr>
      <vt:lpstr>حفظكم الله من كل أفةً ومرض  وشكراً جزيلاً لحسن أصغائكم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 mohamad</dc:creator>
  <cp:lastModifiedBy>ali mohamad</cp:lastModifiedBy>
  <cp:revision>53</cp:revision>
  <dcterms:created xsi:type="dcterms:W3CDTF">2025-10-13T22:37:38Z</dcterms:created>
  <dcterms:modified xsi:type="dcterms:W3CDTF">2025-10-27T20:00:13Z</dcterms:modified>
</cp:coreProperties>
</file>